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4"/>
  </p:notesMasterIdLst>
  <p:sldIdLst>
    <p:sldId id="256" r:id="rId3"/>
    <p:sldId id="257" r:id="rId4"/>
    <p:sldId id="260" r:id="rId5"/>
    <p:sldId id="261" r:id="rId6"/>
    <p:sldId id="259" r:id="rId7"/>
    <p:sldId id="258" r:id="rId8"/>
    <p:sldId id="262" r:id="rId9"/>
    <p:sldId id="263" r:id="rId10"/>
    <p:sldId id="264" r:id="rId11"/>
    <p:sldId id="265" r:id="rId12"/>
    <p:sldId id="266" r:id="rId13"/>
  </p:sldIdLst>
  <p:sldSz cx="9144000" cy="5143500" type="screen16x9"/>
  <p:notesSz cx="6858000" cy="9144000"/>
  <p:embeddedFontLst>
    <p:embeddedFont>
      <p:font typeface="Dosis" pitchFamily="2" charset="0"/>
      <p:regular r:id="rId15"/>
      <p:bold r:id="rId16"/>
    </p:embeddedFont>
    <p:embeddedFont>
      <p:font typeface="Nunito" pitchFamily="2"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87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678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683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18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200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128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857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Investigate Business Hotel using Data Visualization</a:t>
            </a:r>
            <a:endParaRPr sz="3180" dirty="0">
              <a:latin typeface="Dosis"/>
              <a:ea typeface="Dosis"/>
              <a:cs typeface="Dosis"/>
              <a:sym typeface="Dosis"/>
            </a:endParaRPr>
          </a:p>
        </p:txBody>
      </p:sp>
      <p:sp>
        <p:nvSpPr>
          <p:cNvPr id="8" name="Google Shape;100;p25">
            <a:extLst>
              <a:ext uri="{FF2B5EF4-FFF2-40B4-BE49-F238E27FC236}">
                <a16:creationId xmlns:a16="http://schemas.microsoft.com/office/drawing/2014/main" id="{1BB5B54C-5150-4480-B5FB-EFB07D54030B}"/>
              </a:ext>
            </a:extLst>
          </p:cNvPr>
          <p:cNvSpPr txBox="1"/>
          <p:nvPr/>
        </p:nvSpPr>
        <p:spPr>
          <a:xfrm>
            <a:off x="5959950" y="908900"/>
            <a:ext cx="276392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B</a:t>
            </a:r>
            <a:r>
              <a:rPr lang="id-ID" sz="1200" b="1" dirty="0">
                <a:latin typeface="Dosis"/>
                <a:ea typeface="Dosis"/>
                <a:cs typeface="Dosis"/>
                <a:sym typeface="Dosis"/>
              </a:rPr>
              <a:t>intang Sirius</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id-ID" sz="1200" dirty="0">
                <a:latin typeface="Dosis"/>
                <a:ea typeface="Dosis"/>
                <a:cs typeface="Dosis"/>
                <a:sym typeface="Dosis"/>
              </a:rPr>
              <a:t>Bintang.sirius.me@gmail.com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https://www.linkedin.com/in/bintangsirius/</a:t>
            </a:r>
            <a:endParaRPr sz="1200" dirty="0">
              <a:latin typeface="Dosis"/>
              <a:ea typeface="Dosis"/>
              <a:cs typeface="Dosis"/>
              <a:sym typeface="Dosis"/>
            </a:endParaRPr>
          </a:p>
        </p:txBody>
      </p:sp>
      <p:sp>
        <p:nvSpPr>
          <p:cNvPr id="9" name="Google Shape;102;p25">
            <a:extLst>
              <a:ext uri="{FF2B5EF4-FFF2-40B4-BE49-F238E27FC236}">
                <a16:creationId xmlns:a16="http://schemas.microsoft.com/office/drawing/2014/main" id="{570FF767-6F4E-48D8-8F9C-473477B2F02B}"/>
              </a:ext>
            </a:extLst>
          </p:cNvPr>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id-ID" sz="1217" i="1" dirty="0">
                <a:latin typeface="Nunito"/>
                <a:ea typeface="Nunito"/>
                <a:cs typeface="Nunito"/>
                <a:sym typeface="Nunito"/>
              </a:rPr>
              <a:t>M</a:t>
            </a:r>
            <a:r>
              <a:rPr lang="en-US" sz="1217" i="1" dirty="0" err="1">
                <a:solidFill>
                  <a:schemeClr val="dk1"/>
                </a:solidFill>
                <a:latin typeface="Nunito"/>
                <a:ea typeface="Nunito"/>
                <a:cs typeface="Nunito"/>
                <a:sym typeface="Nunito"/>
              </a:rPr>
              <a:t>erupakan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lulusan</a:t>
            </a:r>
            <a:r>
              <a:rPr lang="en-US" sz="1217" i="1" dirty="0">
                <a:solidFill>
                  <a:schemeClr val="dk1"/>
                </a:solidFill>
                <a:latin typeface="Nunito"/>
                <a:ea typeface="Nunito"/>
                <a:cs typeface="Nunito"/>
                <a:sym typeface="Nunito"/>
              </a:rPr>
              <a:t> S1 </a:t>
            </a:r>
            <a:r>
              <a:rPr lang="id-ID" sz="1217" i="1" dirty="0">
                <a:latin typeface="Nunito"/>
                <a:ea typeface="Nunito"/>
                <a:cs typeface="Nunito"/>
                <a:sym typeface="Nunito"/>
              </a:rPr>
              <a:t>M</a:t>
            </a:r>
            <a:r>
              <a:rPr lang="en-US" sz="1217" i="1" dirty="0" err="1">
                <a:solidFill>
                  <a:schemeClr val="dk1"/>
                </a:solidFill>
                <a:latin typeface="Nunito"/>
                <a:ea typeface="Nunito"/>
                <a:cs typeface="Nunito"/>
                <a:sym typeface="Nunito"/>
              </a:rPr>
              <a:t>atematika</a:t>
            </a:r>
            <a:r>
              <a:rPr lang="en-US" sz="1217" i="1" dirty="0">
                <a:solidFill>
                  <a:schemeClr val="dk1"/>
                </a:solidFill>
                <a:latin typeface="Nunito"/>
                <a:ea typeface="Nunito"/>
                <a:cs typeface="Nunito"/>
                <a:sym typeface="Nunito"/>
              </a:rPr>
              <a:t> di Universitas Negeri Jakarta yang </a:t>
            </a:r>
            <a:r>
              <a:rPr lang="en-US" sz="1217" i="1" dirty="0" err="1">
                <a:solidFill>
                  <a:schemeClr val="dk1"/>
                </a:solidFill>
                <a:latin typeface="Nunito"/>
                <a:ea typeface="Nunito"/>
                <a:cs typeface="Nunito"/>
                <a:sym typeface="Nunito"/>
              </a:rPr>
              <a:t>profesional</a:t>
            </a:r>
            <a:r>
              <a:rPr lang="en-US" sz="1217" i="1" dirty="0">
                <a:solidFill>
                  <a:schemeClr val="dk1"/>
                </a:solidFill>
                <a:latin typeface="Nunito"/>
                <a:ea typeface="Nunito"/>
                <a:cs typeface="Nunito"/>
                <a:sym typeface="Nunito"/>
              </a:rPr>
              <a:t> dan </a:t>
            </a:r>
            <a:r>
              <a:rPr lang="en-US" sz="1217" i="1" dirty="0" err="1">
                <a:solidFill>
                  <a:schemeClr val="dk1"/>
                </a:solidFill>
                <a:latin typeface="Nunito"/>
                <a:ea typeface="Nunito"/>
                <a:cs typeface="Nunito"/>
                <a:sym typeface="Nunito"/>
              </a:rPr>
              <a:t>memiliki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integritas</a:t>
            </a:r>
            <a:r>
              <a:rPr lang="en-US" sz="1217" i="1" dirty="0">
                <a:solidFill>
                  <a:schemeClr val="dk1"/>
                </a:solidFill>
                <a:latin typeface="Nunito"/>
                <a:ea typeface="Nunito"/>
                <a:cs typeface="Nunito"/>
                <a:sym typeface="Nunito"/>
              </a:rPr>
              <a:t> yang </a:t>
            </a:r>
            <a:r>
              <a:rPr lang="en-US" sz="1217" i="1" dirty="0" err="1">
                <a:solidFill>
                  <a:schemeClr val="dk1"/>
                </a:solidFill>
                <a:latin typeface="Nunito"/>
                <a:ea typeface="Nunito"/>
                <a:cs typeface="Nunito"/>
                <a:sym typeface="Nunito"/>
              </a:rPr>
              <a:t>tinggi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Memiliki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minat</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tinggi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bekerja</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dibidang</a:t>
            </a:r>
            <a:r>
              <a:rPr lang="en-US" sz="1217" i="1" dirty="0">
                <a:solidFill>
                  <a:schemeClr val="dk1"/>
                </a:solidFill>
                <a:latin typeface="Nunito"/>
                <a:ea typeface="Nunito"/>
                <a:cs typeface="Nunito"/>
                <a:sym typeface="Nunito"/>
              </a:rPr>
              <a:t> data analyst. Telah </a:t>
            </a:r>
            <a:r>
              <a:rPr lang="en-US" sz="1217" i="1" dirty="0" err="1">
                <a:solidFill>
                  <a:schemeClr val="dk1"/>
                </a:solidFill>
                <a:latin typeface="Nunito"/>
                <a:ea typeface="Nunito"/>
                <a:cs typeface="Nunito"/>
                <a:sym typeface="Nunito"/>
              </a:rPr>
              <a:t>berpengalaman</a:t>
            </a:r>
            <a:r>
              <a:rPr lang="en-US" sz="1217" i="1" dirty="0">
                <a:solidFill>
                  <a:schemeClr val="dk1"/>
                </a:solidFill>
                <a:latin typeface="Nunito"/>
                <a:ea typeface="Nunito"/>
                <a:cs typeface="Nunito"/>
                <a:sym typeface="Nunito"/>
              </a:rPr>
              <a:t> dan </a:t>
            </a:r>
            <a:r>
              <a:rPr lang="en-US" sz="1217" i="1" dirty="0" err="1">
                <a:solidFill>
                  <a:schemeClr val="dk1"/>
                </a:solidFill>
                <a:latin typeface="Nunito"/>
                <a:ea typeface="Nunito"/>
                <a:cs typeface="Nunito"/>
                <a:sym typeface="Nunito"/>
              </a:rPr>
              <a:t>memiliki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kemampuan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untuk</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menganalisis</a:t>
            </a:r>
            <a:r>
              <a:rPr lang="en-US" sz="1217" i="1" dirty="0">
                <a:solidFill>
                  <a:schemeClr val="dk1"/>
                </a:solidFill>
                <a:latin typeface="Nunito"/>
                <a:ea typeface="Nunito"/>
                <a:cs typeface="Nunito"/>
                <a:sym typeface="Nunito"/>
              </a:rPr>
              <a:t> data </a:t>
            </a:r>
            <a:r>
              <a:rPr lang="en-US" sz="1217" i="1" dirty="0" err="1">
                <a:solidFill>
                  <a:schemeClr val="dk1"/>
                </a:solidFill>
                <a:latin typeface="Nunito"/>
                <a:ea typeface="Nunito"/>
                <a:cs typeface="Nunito"/>
                <a:sym typeface="Nunito"/>
              </a:rPr>
              <a:t>dengan</a:t>
            </a:r>
            <a:r>
              <a:rPr lang="en-US" sz="1217" i="1" dirty="0">
                <a:solidFill>
                  <a:schemeClr val="dk1"/>
                </a:solidFill>
                <a:latin typeface="Nunito"/>
                <a:ea typeface="Nunito"/>
                <a:cs typeface="Nunito"/>
                <a:sym typeface="Nunito"/>
              </a:rPr>
              <a:t> bai</a:t>
            </a:r>
            <a:r>
              <a:rPr lang="id-ID" sz="1217" i="1" dirty="0">
                <a:solidFill>
                  <a:schemeClr val="dk1"/>
                </a:solidFill>
                <a:latin typeface="Nunito"/>
                <a:ea typeface="Nunito"/>
                <a:cs typeface="Nunito"/>
                <a:sym typeface="Nunito"/>
              </a:rPr>
              <a:t>k, </a:t>
            </a:r>
            <a:r>
              <a:rPr lang="en-US" sz="1217" i="1" dirty="0" err="1">
                <a:solidFill>
                  <a:schemeClr val="dk1"/>
                </a:solidFill>
                <a:latin typeface="Nunito"/>
                <a:ea typeface="Nunito"/>
                <a:cs typeface="Nunito"/>
                <a:sym typeface="Nunito"/>
              </a:rPr>
              <a:t>teliti</a:t>
            </a:r>
            <a:r>
              <a:rPr lang="id-ID" sz="1217" i="1" dirty="0">
                <a:latin typeface="Nunito"/>
                <a:ea typeface="Nunito"/>
                <a:cs typeface="Nunito"/>
                <a:sym typeface="Nunito"/>
              </a:rPr>
              <a:t>, s</a:t>
            </a:r>
            <a:r>
              <a:rPr lang="id-ID" sz="1217" i="1" dirty="0">
                <a:solidFill>
                  <a:schemeClr val="dk1"/>
                </a:solidFill>
                <a:latin typeface="Nunito"/>
                <a:ea typeface="Nunito"/>
                <a:cs typeface="Nunito"/>
                <a:sym typeface="Nunito"/>
              </a:rPr>
              <a:t>erta </a:t>
            </a:r>
            <a:r>
              <a:rPr lang="en-US" sz="1217" i="1" dirty="0" err="1">
                <a:solidFill>
                  <a:schemeClr val="dk1"/>
                </a:solidFill>
                <a:latin typeface="Nunito"/>
                <a:ea typeface="Nunito"/>
                <a:cs typeface="Nunito"/>
                <a:sym typeface="Nunito"/>
              </a:rPr>
              <a:t>terampil</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dalam</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menggunakan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berbagai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perangkat</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lunak</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analisis</a:t>
            </a:r>
            <a:r>
              <a:rPr lang="en-US" sz="1217" i="1" dirty="0">
                <a:solidFill>
                  <a:schemeClr val="dk1"/>
                </a:solidFill>
                <a:latin typeface="Nunito"/>
                <a:ea typeface="Nunito"/>
                <a:cs typeface="Nunito"/>
                <a:sym typeface="Nunito"/>
              </a:rPr>
              <a:t> data </a:t>
            </a:r>
            <a:r>
              <a:rPr lang="en-US" sz="1217" i="1" dirty="0" err="1">
                <a:solidFill>
                  <a:schemeClr val="dk1"/>
                </a:solidFill>
                <a:latin typeface="Nunito"/>
                <a:ea typeface="Nunito"/>
                <a:cs typeface="Nunito"/>
                <a:sym typeface="Nunito"/>
              </a:rPr>
              <a:t>seperti</a:t>
            </a:r>
            <a:r>
              <a:rPr lang="en-US" sz="1217" i="1" dirty="0">
                <a:solidFill>
                  <a:schemeClr val="dk1"/>
                </a:solidFill>
                <a:latin typeface="Nunito"/>
                <a:ea typeface="Nunito"/>
                <a:cs typeface="Nunito"/>
                <a:sym typeface="Nunito"/>
              </a:rPr>
              <a:t> SQL, Excel, dan Python. </a:t>
            </a:r>
            <a:r>
              <a:rPr lang="en-US" sz="1217" i="1" dirty="0" err="1">
                <a:solidFill>
                  <a:schemeClr val="dk1"/>
                </a:solidFill>
                <a:latin typeface="Nunito"/>
                <a:ea typeface="Nunito"/>
                <a:cs typeface="Nunito"/>
                <a:sym typeface="Nunito"/>
              </a:rPr>
              <a:t>Selain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itu</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memiliki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keterampilan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komunikasi</a:t>
            </a:r>
            <a:r>
              <a:rPr lang="en-US" sz="1217" i="1" dirty="0">
                <a:solidFill>
                  <a:schemeClr val="dk1"/>
                </a:solidFill>
                <a:latin typeface="Nunito"/>
                <a:ea typeface="Nunito"/>
                <a:cs typeface="Nunito"/>
                <a:sym typeface="Nunito"/>
              </a:rPr>
              <a:t> yang </a:t>
            </a:r>
            <a:r>
              <a:rPr lang="en-US" sz="1217" i="1" dirty="0" err="1">
                <a:solidFill>
                  <a:schemeClr val="dk1"/>
                </a:solidFill>
                <a:latin typeface="Nunito"/>
                <a:ea typeface="Nunito"/>
                <a:cs typeface="Nunito"/>
                <a:sym typeface="Nunito"/>
              </a:rPr>
              <a:t>baik</a:t>
            </a:r>
            <a:r>
              <a:rPr lang="en-US" sz="1217" i="1" dirty="0">
                <a:solidFill>
                  <a:schemeClr val="dk1"/>
                </a:solidFill>
                <a:latin typeface="Nunito"/>
                <a:ea typeface="Nunito"/>
                <a:cs typeface="Nunito"/>
                <a:sym typeface="Nunito"/>
              </a:rPr>
              <a:t> dan </a:t>
            </a:r>
            <a:r>
              <a:rPr lang="en-US" sz="1217" i="1" dirty="0" err="1">
                <a:solidFill>
                  <a:schemeClr val="dk1"/>
                </a:solidFill>
                <a:latin typeface="Nunito"/>
                <a:ea typeface="Nunito"/>
                <a:cs typeface="Nunito"/>
                <a:sym typeface="Nunito"/>
              </a:rPr>
              <a:t>dapat</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bekerja</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sama</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dengan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tim</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untuk</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mencapai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tujuan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bersama</a:t>
            </a:r>
            <a:r>
              <a:rPr lang="en-US" sz="1217" i="1" dirty="0">
                <a:solidFill>
                  <a:schemeClr val="dk1"/>
                </a:solidFill>
                <a:latin typeface="Nunito"/>
                <a:ea typeface="Nunito"/>
                <a:cs typeface="Nunito"/>
                <a:sym typeface="Nunito"/>
              </a:rPr>
              <a:t>.</a:t>
            </a:r>
            <a:endParaRPr sz="2790" i="1" dirty="0"/>
          </a:p>
        </p:txBody>
      </p:sp>
      <p:pic>
        <p:nvPicPr>
          <p:cNvPr id="10" name="Picture 9">
            <a:extLst>
              <a:ext uri="{FF2B5EF4-FFF2-40B4-BE49-F238E27FC236}">
                <a16:creationId xmlns:a16="http://schemas.microsoft.com/office/drawing/2014/main" id="{61394982-0316-48B2-853C-837A6E73FA63}"/>
              </a:ext>
            </a:extLst>
          </p:cNvPr>
          <p:cNvPicPr>
            <a:picLocks noChangeAspect="1"/>
          </p:cNvPicPr>
          <p:nvPr/>
        </p:nvPicPr>
        <p:blipFill>
          <a:blip r:embed="rId4"/>
          <a:stretch>
            <a:fillRect/>
          </a:stretch>
        </p:blipFill>
        <p:spPr>
          <a:xfrm>
            <a:off x="4786956" y="778969"/>
            <a:ext cx="1172994" cy="1172994"/>
          </a:xfrm>
          <a:prstGeom prst="ellipse">
            <a:avLst/>
          </a:prstGeom>
          <a:ln w="3175"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889"/>
            <a:ext cx="8055429" cy="5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Impact Analysis of Stay Duration on Hotel Bookings Cancellation Rates</a:t>
            </a:r>
            <a:endParaRPr sz="1798" b="1"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392294" y="854526"/>
            <a:ext cx="2590803" cy="4098474"/>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id-ID" sz="1600" dirty="0">
                <a:solidFill>
                  <a:schemeClr val="dk1"/>
                </a:solidFill>
                <a:latin typeface="Dosis" pitchFamily="2" charset="0"/>
              </a:rPr>
              <a:t>Dapat terlihat bahwa t</a:t>
            </a:r>
            <a:r>
              <a:rPr lang="nn-NO" sz="1600" dirty="0">
                <a:solidFill>
                  <a:schemeClr val="dk1"/>
                </a:solidFill>
                <a:latin typeface="Dosis" pitchFamily="2" charset="0"/>
              </a:rPr>
              <a:t>ingkat pembatalan akan semakin tinggi seiring dengan lama durasi menginap yang dipesan pada kedua tipe hotel.</a:t>
            </a:r>
            <a:endParaRPr lang="id-ID" sz="1600" dirty="0">
              <a:solidFill>
                <a:schemeClr val="dk1"/>
              </a:solidFill>
              <a:latin typeface="Dosis" pitchFamily="2" charset="0"/>
            </a:endParaRPr>
          </a:p>
          <a:p>
            <a:pPr marL="0" lvl="0" indent="0" algn="l" rtl="0">
              <a:spcBef>
                <a:spcPts val="0"/>
              </a:spcBef>
              <a:spcAft>
                <a:spcPts val="1200"/>
              </a:spcAft>
              <a:buNone/>
            </a:pPr>
            <a:r>
              <a:rPr lang="en-US" sz="1600" dirty="0">
                <a:solidFill>
                  <a:schemeClr val="dk1"/>
                </a:solidFill>
                <a:latin typeface="Dosis" pitchFamily="2" charset="0"/>
              </a:rPr>
              <a:t>Pada City Hotel </a:t>
            </a:r>
            <a:r>
              <a:rPr lang="en-US" sz="1600" dirty="0" err="1">
                <a:solidFill>
                  <a:schemeClr val="dk1"/>
                </a:solidFill>
                <a:latin typeface="Dosis" pitchFamily="2" charset="0"/>
              </a:rPr>
              <a:t>untuk</a:t>
            </a:r>
            <a:r>
              <a:rPr lang="en-US" sz="1600" dirty="0">
                <a:solidFill>
                  <a:schemeClr val="dk1"/>
                </a:solidFill>
                <a:latin typeface="Dosis" pitchFamily="2" charset="0"/>
              </a:rPr>
              <a:t> </a:t>
            </a:r>
            <a:r>
              <a:rPr lang="en-US" sz="1600" dirty="0" err="1">
                <a:solidFill>
                  <a:schemeClr val="dk1"/>
                </a:solidFill>
                <a:latin typeface="Dosis" pitchFamily="2" charset="0"/>
              </a:rPr>
              <a:t>durasi</a:t>
            </a:r>
            <a:r>
              <a:rPr lang="en-US" sz="1600" dirty="0">
                <a:solidFill>
                  <a:schemeClr val="dk1"/>
                </a:solidFill>
                <a:latin typeface="Dosis" pitchFamily="2" charset="0"/>
              </a:rPr>
              <a:t> </a:t>
            </a:r>
            <a:r>
              <a:rPr lang="en-US" sz="1600" dirty="0" err="1">
                <a:solidFill>
                  <a:schemeClr val="dk1"/>
                </a:solidFill>
                <a:latin typeface="Dosis" pitchFamily="2" charset="0"/>
              </a:rPr>
              <a:t>menginap</a:t>
            </a:r>
            <a:r>
              <a:rPr lang="en-US" sz="1600" dirty="0">
                <a:solidFill>
                  <a:schemeClr val="dk1"/>
                </a:solidFill>
                <a:latin typeface="Dosis" pitchFamily="2" charset="0"/>
              </a:rPr>
              <a:t> </a:t>
            </a:r>
            <a:r>
              <a:rPr lang="id-ID" sz="1600" dirty="0">
                <a:solidFill>
                  <a:schemeClr val="dk1"/>
                </a:solidFill>
                <a:latin typeface="Dosis" pitchFamily="2" charset="0"/>
              </a:rPr>
              <a:t>&gt;</a:t>
            </a:r>
            <a:r>
              <a:rPr lang="en-US" sz="1600" dirty="0">
                <a:solidFill>
                  <a:schemeClr val="dk1"/>
                </a:solidFill>
                <a:latin typeface="Dosis" pitchFamily="2" charset="0"/>
              </a:rPr>
              <a:t>2 </a:t>
            </a:r>
            <a:r>
              <a:rPr lang="en-US" sz="1600" dirty="0" err="1">
                <a:solidFill>
                  <a:schemeClr val="dk1"/>
                </a:solidFill>
                <a:latin typeface="Dosis" pitchFamily="2" charset="0"/>
              </a:rPr>
              <a:t>ming</a:t>
            </a:r>
            <a:r>
              <a:rPr lang="id-ID" sz="1600" dirty="0">
                <a:solidFill>
                  <a:schemeClr val="dk1"/>
                </a:solidFill>
                <a:latin typeface="Dosis" pitchFamily="2" charset="0"/>
              </a:rPr>
              <a:t>gu</a:t>
            </a:r>
            <a:r>
              <a:rPr lang="en-US" sz="1600" dirty="0">
                <a:solidFill>
                  <a:schemeClr val="dk1"/>
                </a:solidFill>
                <a:latin typeface="Dosis" pitchFamily="2" charset="0"/>
              </a:rPr>
              <a:t> </a:t>
            </a:r>
            <a:r>
              <a:rPr lang="en-US" sz="1600" dirty="0" err="1">
                <a:solidFill>
                  <a:schemeClr val="dk1"/>
                </a:solidFill>
                <a:latin typeface="Dosis" pitchFamily="2" charset="0"/>
              </a:rPr>
              <a:t>memiliki</a:t>
            </a:r>
            <a:r>
              <a:rPr lang="en-US" sz="1600" dirty="0">
                <a:solidFill>
                  <a:schemeClr val="dk1"/>
                </a:solidFill>
                <a:latin typeface="Dosis" pitchFamily="2" charset="0"/>
              </a:rPr>
              <a:t> </a:t>
            </a:r>
            <a:r>
              <a:rPr lang="en-US" sz="1600" i="1" dirty="0">
                <a:solidFill>
                  <a:schemeClr val="dk1"/>
                </a:solidFill>
                <a:latin typeface="Dosis" pitchFamily="2" charset="0"/>
              </a:rPr>
              <a:t>Cancelation Rate</a:t>
            </a:r>
            <a:r>
              <a:rPr lang="en-US" sz="1600" dirty="0">
                <a:solidFill>
                  <a:schemeClr val="dk1"/>
                </a:solidFill>
                <a:latin typeface="Dosis" pitchFamily="2" charset="0"/>
              </a:rPr>
              <a:t> </a:t>
            </a:r>
            <a:r>
              <a:rPr lang="id-ID" sz="1600" dirty="0">
                <a:solidFill>
                  <a:schemeClr val="dk1"/>
                </a:solidFill>
                <a:latin typeface="Dosis" pitchFamily="2" charset="0"/>
              </a:rPr>
              <a:t>&gt;</a:t>
            </a:r>
            <a:r>
              <a:rPr lang="en-US" sz="1600" dirty="0">
                <a:solidFill>
                  <a:schemeClr val="dk1"/>
                </a:solidFill>
                <a:latin typeface="Dosis" pitchFamily="2" charset="0"/>
              </a:rPr>
              <a:t>50%, </a:t>
            </a:r>
            <a:r>
              <a:rPr lang="en-US" sz="1600" dirty="0" err="1">
                <a:solidFill>
                  <a:schemeClr val="dk1"/>
                </a:solidFill>
                <a:latin typeface="Dosis" pitchFamily="2" charset="0"/>
              </a:rPr>
              <a:t>apalagi</a:t>
            </a:r>
            <a:r>
              <a:rPr lang="en-US" sz="1600" dirty="0">
                <a:solidFill>
                  <a:schemeClr val="dk1"/>
                </a:solidFill>
                <a:latin typeface="Dosis" pitchFamily="2" charset="0"/>
              </a:rPr>
              <a:t> </a:t>
            </a:r>
            <a:r>
              <a:rPr lang="en-US" sz="1600" dirty="0" err="1">
                <a:solidFill>
                  <a:schemeClr val="dk1"/>
                </a:solidFill>
                <a:latin typeface="Dosis" pitchFamily="2" charset="0"/>
              </a:rPr>
              <a:t>untuk</a:t>
            </a:r>
            <a:r>
              <a:rPr lang="en-US" sz="1600" dirty="0">
                <a:solidFill>
                  <a:schemeClr val="dk1"/>
                </a:solidFill>
                <a:latin typeface="Dosis" pitchFamily="2" charset="0"/>
              </a:rPr>
              <a:t> </a:t>
            </a:r>
            <a:r>
              <a:rPr lang="en-US" sz="1600" dirty="0" err="1">
                <a:solidFill>
                  <a:schemeClr val="dk1"/>
                </a:solidFill>
                <a:latin typeface="Dosis" pitchFamily="2" charset="0"/>
              </a:rPr>
              <a:t>durasi</a:t>
            </a:r>
            <a:r>
              <a:rPr lang="en-US" sz="1600" dirty="0">
                <a:solidFill>
                  <a:schemeClr val="dk1"/>
                </a:solidFill>
                <a:latin typeface="Dosis" pitchFamily="2" charset="0"/>
              </a:rPr>
              <a:t> </a:t>
            </a:r>
            <a:r>
              <a:rPr lang="en-US" sz="1600" dirty="0" err="1">
                <a:solidFill>
                  <a:schemeClr val="dk1"/>
                </a:solidFill>
                <a:latin typeface="Dosis" pitchFamily="2" charset="0"/>
              </a:rPr>
              <a:t>menginap</a:t>
            </a:r>
            <a:r>
              <a:rPr lang="en-US" sz="1600" dirty="0">
                <a:solidFill>
                  <a:schemeClr val="dk1"/>
                </a:solidFill>
                <a:latin typeface="Dosis" pitchFamily="2" charset="0"/>
              </a:rPr>
              <a:t> </a:t>
            </a:r>
            <a:r>
              <a:rPr lang="id-ID" sz="1600" dirty="0">
                <a:solidFill>
                  <a:schemeClr val="dk1"/>
                </a:solidFill>
                <a:latin typeface="Dosis" pitchFamily="2" charset="0"/>
              </a:rPr>
              <a:t>&gt;1 bulan</a:t>
            </a:r>
            <a:r>
              <a:rPr lang="en-US" sz="1600" dirty="0">
                <a:solidFill>
                  <a:schemeClr val="dk1"/>
                </a:solidFill>
                <a:latin typeface="Dosis" pitchFamily="2" charset="0"/>
              </a:rPr>
              <a:t> </a:t>
            </a:r>
            <a:r>
              <a:rPr lang="en-US" sz="1600" dirty="0" err="1">
                <a:solidFill>
                  <a:schemeClr val="dk1"/>
                </a:solidFill>
                <a:latin typeface="Dosis" pitchFamily="2" charset="0"/>
              </a:rPr>
              <a:t>hanya</a:t>
            </a:r>
            <a:r>
              <a:rPr lang="en-US" sz="1600" dirty="0">
                <a:solidFill>
                  <a:schemeClr val="dk1"/>
                </a:solidFill>
                <a:latin typeface="Dosis" pitchFamily="2" charset="0"/>
              </a:rPr>
              <a:t> 1 </a:t>
            </a:r>
            <a:r>
              <a:rPr lang="en-US" sz="1600" dirty="0" err="1">
                <a:solidFill>
                  <a:schemeClr val="dk1"/>
                </a:solidFill>
                <a:latin typeface="Dosis" pitchFamily="2" charset="0"/>
              </a:rPr>
              <a:t>dari</a:t>
            </a:r>
            <a:r>
              <a:rPr lang="en-US" sz="1600" dirty="0">
                <a:solidFill>
                  <a:schemeClr val="dk1"/>
                </a:solidFill>
                <a:latin typeface="Dosis" pitchFamily="2" charset="0"/>
              </a:rPr>
              <a:t> 10 orang yang </a:t>
            </a:r>
            <a:r>
              <a:rPr lang="en-US" sz="1600" dirty="0" err="1">
                <a:solidFill>
                  <a:schemeClr val="dk1"/>
                </a:solidFill>
                <a:latin typeface="Dosis" pitchFamily="2" charset="0"/>
              </a:rPr>
              <a:t>tidak</a:t>
            </a:r>
            <a:r>
              <a:rPr lang="en-US" sz="1600" dirty="0">
                <a:solidFill>
                  <a:schemeClr val="dk1"/>
                </a:solidFill>
                <a:latin typeface="Dosis" pitchFamily="2" charset="0"/>
              </a:rPr>
              <a:t> </a:t>
            </a:r>
            <a:r>
              <a:rPr lang="en-US" sz="1600" dirty="0" err="1">
                <a:solidFill>
                  <a:schemeClr val="dk1"/>
                </a:solidFill>
                <a:latin typeface="Dosis" pitchFamily="2" charset="0"/>
              </a:rPr>
              <a:t>membatalkan</a:t>
            </a:r>
            <a:r>
              <a:rPr lang="en-US" sz="1600" dirty="0">
                <a:solidFill>
                  <a:schemeClr val="dk1"/>
                </a:solidFill>
                <a:latin typeface="Dosis" pitchFamily="2" charset="0"/>
              </a:rPr>
              <a:t> </a:t>
            </a:r>
            <a:r>
              <a:rPr lang="en-US" sz="1600" dirty="0" err="1">
                <a:solidFill>
                  <a:schemeClr val="dk1"/>
                </a:solidFill>
                <a:latin typeface="Dosis" pitchFamily="2" charset="0"/>
              </a:rPr>
              <a:t>pesanannya</a:t>
            </a:r>
            <a:r>
              <a:rPr lang="en-US" sz="1600" dirty="0">
                <a:solidFill>
                  <a:schemeClr val="dk1"/>
                </a:solidFill>
                <a:latin typeface="Dosis" pitchFamily="2" charset="0"/>
              </a:rPr>
              <a:t>.</a:t>
            </a:r>
            <a:endParaRPr sz="1600" dirty="0">
              <a:solidFill>
                <a:schemeClr val="dk1"/>
              </a:solidFill>
              <a:latin typeface="Dosis" pitchFamily="2" charset="0"/>
            </a:endParaRPr>
          </a:p>
        </p:txBody>
      </p:sp>
      <p:pic>
        <p:nvPicPr>
          <p:cNvPr id="3" name="Picture 2">
            <a:extLst>
              <a:ext uri="{FF2B5EF4-FFF2-40B4-BE49-F238E27FC236}">
                <a16:creationId xmlns:a16="http://schemas.microsoft.com/office/drawing/2014/main" id="{3D9CFA13-8128-4541-8AF2-A7F64B0DF669}"/>
              </a:ext>
            </a:extLst>
          </p:cNvPr>
          <p:cNvPicPr>
            <a:picLocks noChangeAspect="1"/>
          </p:cNvPicPr>
          <p:nvPr/>
        </p:nvPicPr>
        <p:blipFill>
          <a:blip r:embed="rId3"/>
          <a:stretch>
            <a:fillRect/>
          </a:stretch>
        </p:blipFill>
        <p:spPr>
          <a:xfrm>
            <a:off x="160903" y="1066741"/>
            <a:ext cx="6231391" cy="3483492"/>
          </a:xfrm>
          <a:prstGeom prst="rect">
            <a:avLst/>
          </a:prstGeom>
        </p:spPr>
      </p:pic>
    </p:spTree>
    <p:extLst>
      <p:ext uri="{BB962C8B-B14F-4D97-AF65-F5344CB8AC3E}">
        <p14:creationId xmlns:p14="http://schemas.microsoft.com/office/powerpoint/2010/main" val="2354994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163287" y="3945384"/>
            <a:ext cx="8773883" cy="1064078"/>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id-ID" dirty="0">
                <a:solidFill>
                  <a:schemeClr val="dk1"/>
                </a:solidFill>
                <a:latin typeface="Dosis" pitchFamily="2" charset="0"/>
              </a:rPr>
              <a:t>Dari grafik diatas, didapatkan bahwa t</a:t>
            </a:r>
            <a:r>
              <a:rPr lang="en-US" dirty="0" err="1">
                <a:solidFill>
                  <a:schemeClr val="dk1"/>
                </a:solidFill>
                <a:latin typeface="Dosis" pitchFamily="2" charset="0"/>
              </a:rPr>
              <a:t>ingkat</a:t>
            </a:r>
            <a:r>
              <a:rPr lang="en-US" dirty="0">
                <a:solidFill>
                  <a:schemeClr val="dk1"/>
                </a:solidFill>
                <a:latin typeface="Dosis" pitchFamily="2" charset="0"/>
              </a:rPr>
              <a:t> </a:t>
            </a:r>
            <a:r>
              <a:rPr lang="en-US" dirty="0" err="1">
                <a:solidFill>
                  <a:schemeClr val="dk1"/>
                </a:solidFill>
                <a:latin typeface="Dosis" pitchFamily="2" charset="0"/>
              </a:rPr>
              <a:t>pembatalan</a:t>
            </a:r>
            <a:r>
              <a:rPr lang="en-US" dirty="0">
                <a:solidFill>
                  <a:schemeClr val="dk1"/>
                </a:solidFill>
                <a:latin typeface="Dosis" pitchFamily="2" charset="0"/>
              </a:rPr>
              <a:t> </a:t>
            </a:r>
            <a:r>
              <a:rPr lang="en-US" dirty="0" err="1">
                <a:solidFill>
                  <a:schemeClr val="dk1"/>
                </a:solidFill>
                <a:latin typeface="Dosis" pitchFamily="2" charset="0"/>
              </a:rPr>
              <a:t>berdasarkan</a:t>
            </a:r>
            <a:r>
              <a:rPr lang="en-US" dirty="0">
                <a:solidFill>
                  <a:schemeClr val="dk1"/>
                </a:solidFill>
                <a:latin typeface="Dosis" pitchFamily="2" charset="0"/>
              </a:rPr>
              <a:t> masa </a:t>
            </a:r>
            <a:r>
              <a:rPr lang="en-US" dirty="0" err="1">
                <a:solidFill>
                  <a:schemeClr val="dk1"/>
                </a:solidFill>
                <a:latin typeface="Dosis" pitchFamily="2" charset="0"/>
              </a:rPr>
              <a:t>tunggu</a:t>
            </a:r>
            <a:r>
              <a:rPr lang="en-US" dirty="0">
                <a:solidFill>
                  <a:schemeClr val="dk1"/>
                </a:solidFill>
                <a:latin typeface="Dosis" pitchFamily="2" charset="0"/>
              </a:rPr>
              <a:t> </a:t>
            </a:r>
            <a:r>
              <a:rPr lang="en-US" dirty="0" err="1">
                <a:solidFill>
                  <a:schemeClr val="dk1"/>
                </a:solidFill>
                <a:latin typeface="Dosis" pitchFamily="2" charset="0"/>
              </a:rPr>
              <a:t>masih</a:t>
            </a:r>
            <a:r>
              <a:rPr lang="en-US" dirty="0">
                <a:solidFill>
                  <a:schemeClr val="dk1"/>
                </a:solidFill>
                <a:latin typeface="Dosis" pitchFamily="2" charset="0"/>
              </a:rPr>
              <a:t> </a:t>
            </a:r>
            <a:r>
              <a:rPr lang="en-US" dirty="0" err="1">
                <a:solidFill>
                  <a:schemeClr val="dk1"/>
                </a:solidFill>
                <a:latin typeface="Dosis" pitchFamily="2" charset="0"/>
              </a:rPr>
              <a:t>didominasi</a:t>
            </a:r>
            <a:r>
              <a:rPr lang="en-US" dirty="0">
                <a:solidFill>
                  <a:schemeClr val="dk1"/>
                </a:solidFill>
                <a:latin typeface="Dosis" pitchFamily="2" charset="0"/>
              </a:rPr>
              <a:t> oleh City Hotel, </a:t>
            </a:r>
            <a:r>
              <a:rPr lang="en-US" dirty="0" err="1">
                <a:solidFill>
                  <a:schemeClr val="dk1"/>
                </a:solidFill>
                <a:latin typeface="Dosis" pitchFamily="2" charset="0"/>
              </a:rPr>
              <a:t>dengan</a:t>
            </a:r>
            <a:r>
              <a:rPr lang="en-US" dirty="0">
                <a:solidFill>
                  <a:schemeClr val="dk1"/>
                </a:solidFill>
                <a:latin typeface="Dosis" pitchFamily="2" charset="0"/>
              </a:rPr>
              <a:t> </a:t>
            </a:r>
            <a:r>
              <a:rPr lang="en-US" dirty="0" err="1">
                <a:solidFill>
                  <a:schemeClr val="dk1"/>
                </a:solidFill>
                <a:latin typeface="Dosis" pitchFamily="2" charset="0"/>
              </a:rPr>
              <a:t>tingkat</a:t>
            </a:r>
            <a:r>
              <a:rPr lang="en-US" dirty="0">
                <a:solidFill>
                  <a:schemeClr val="dk1"/>
                </a:solidFill>
                <a:latin typeface="Dosis" pitchFamily="2" charset="0"/>
              </a:rPr>
              <a:t> </a:t>
            </a:r>
            <a:r>
              <a:rPr lang="en-US" i="1" dirty="0">
                <a:solidFill>
                  <a:schemeClr val="dk1"/>
                </a:solidFill>
                <a:latin typeface="Dosis" pitchFamily="2" charset="0"/>
              </a:rPr>
              <a:t>Cancelation Rate </a:t>
            </a:r>
            <a:r>
              <a:rPr lang="en-US" dirty="0" err="1">
                <a:solidFill>
                  <a:schemeClr val="dk1"/>
                </a:solidFill>
                <a:latin typeface="Dosis" pitchFamily="2" charset="0"/>
              </a:rPr>
              <a:t>cenderung</a:t>
            </a:r>
            <a:r>
              <a:rPr lang="en-US" dirty="0">
                <a:solidFill>
                  <a:schemeClr val="dk1"/>
                </a:solidFill>
                <a:latin typeface="Dosis" pitchFamily="2" charset="0"/>
              </a:rPr>
              <a:t> </a:t>
            </a:r>
            <a:r>
              <a:rPr lang="en-US" dirty="0" err="1">
                <a:solidFill>
                  <a:schemeClr val="dk1"/>
                </a:solidFill>
                <a:latin typeface="Dosis" pitchFamily="2" charset="0"/>
              </a:rPr>
              <a:t>tinggi</a:t>
            </a:r>
            <a:r>
              <a:rPr lang="en-US" dirty="0">
                <a:solidFill>
                  <a:schemeClr val="dk1"/>
                </a:solidFill>
                <a:latin typeface="Dosis" pitchFamily="2" charset="0"/>
              </a:rPr>
              <a:t> </a:t>
            </a:r>
            <a:r>
              <a:rPr lang="en-US" dirty="0" err="1">
                <a:solidFill>
                  <a:schemeClr val="dk1"/>
                </a:solidFill>
                <a:latin typeface="Dosis" pitchFamily="2" charset="0"/>
              </a:rPr>
              <a:t>ketika</a:t>
            </a:r>
            <a:r>
              <a:rPr lang="en-US" dirty="0">
                <a:solidFill>
                  <a:schemeClr val="dk1"/>
                </a:solidFill>
                <a:latin typeface="Dosis" pitchFamily="2" charset="0"/>
              </a:rPr>
              <a:t> masa </a:t>
            </a:r>
            <a:r>
              <a:rPr lang="en-US" dirty="0" err="1">
                <a:solidFill>
                  <a:schemeClr val="dk1"/>
                </a:solidFill>
                <a:latin typeface="Dosis" pitchFamily="2" charset="0"/>
              </a:rPr>
              <a:t>tunggu</a:t>
            </a:r>
            <a:r>
              <a:rPr lang="en-US" dirty="0">
                <a:solidFill>
                  <a:schemeClr val="dk1"/>
                </a:solidFill>
                <a:latin typeface="Dosis" pitchFamily="2" charset="0"/>
              </a:rPr>
              <a:t> </a:t>
            </a:r>
            <a:r>
              <a:rPr lang="en-US" dirty="0" err="1">
                <a:solidFill>
                  <a:schemeClr val="dk1"/>
                </a:solidFill>
                <a:latin typeface="Dosis" pitchFamily="2" charset="0"/>
              </a:rPr>
              <a:t>hampir</a:t>
            </a:r>
            <a:r>
              <a:rPr lang="en-US" dirty="0">
                <a:solidFill>
                  <a:schemeClr val="dk1"/>
                </a:solidFill>
                <a:latin typeface="Dosis" pitchFamily="2" charset="0"/>
              </a:rPr>
              <a:t> </a:t>
            </a:r>
            <a:r>
              <a:rPr lang="en-US" dirty="0" err="1">
                <a:solidFill>
                  <a:schemeClr val="dk1"/>
                </a:solidFill>
                <a:latin typeface="Dosis" pitchFamily="2" charset="0"/>
              </a:rPr>
              <a:t>satu</a:t>
            </a:r>
            <a:r>
              <a:rPr lang="en-US" dirty="0">
                <a:solidFill>
                  <a:schemeClr val="dk1"/>
                </a:solidFill>
                <a:latin typeface="Dosis" pitchFamily="2" charset="0"/>
              </a:rPr>
              <a:t> </a:t>
            </a:r>
            <a:r>
              <a:rPr lang="en-US" dirty="0" err="1">
                <a:solidFill>
                  <a:schemeClr val="dk1"/>
                </a:solidFill>
                <a:latin typeface="Dosis" pitchFamily="2" charset="0"/>
              </a:rPr>
              <a:t>tahun</a:t>
            </a:r>
            <a:r>
              <a:rPr lang="en-US" dirty="0">
                <a:solidFill>
                  <a:schemeClr val="dk1"/>
                </a:solidFill>
                <a:latin typeface="Dosis" pitchFamily="2" charset="0"/>
              </a:rPr>
              <a:t>.</a:t>
            </a:r>
            <a:endParaRPr dirty="0">
              <a:solidFill>
                <a:schemeClr val="dk1"/>
              </a:solidFill>
              <a:latin typeface="Dosis" pitchFamily="2" charset="0"/>
            </a:endParaRPr>
          </a:p>
        </p:txBody>
      </p:sp>
      <p:pic>
        <p:nvPicPr>
          <p:cNvPr id="3" name="Picture 2">
            <a:extLst>
              <a:ext uri="{FF2B5EF4-FFF2-40B4-BE49-F238E27FC236}">
                <a16:creationId xmlns:a16="http://schemas.microsoft.com/office/drawing/2014/main" id="{EE10DF63-0F81-4F85-BE1E-30912171EB0C}"/>
              </a:ext>
            </a:extLst>
          </p:cNvPr>
          <p:cNvPicPr>
            <a:picLocks noChangeAspect="1"/>
          </p:cNvPicPr>
          <p:nvPr/>
        </p:nvPicPr>
        <p:blipFill>
          <a:blip r:embed="rId3"/>
          <a:stretch>
            <a:fillRect/>
          </a:stretch>
        </p:blipFill>
        <p:spPr>
          <a:xfrm>
            <a:off x="1077005" y="729343"/>
            <a:ext cx="6989989" cy="30889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481913" y="560525"/>
            <a:ext cx="8180173" cy="4456318"/>
          </a:xfrm>
          <a:prstGeom prst="rect">
            <a:avLst/>
          </a:prstGeom>
        </p:spPr>
        <p:txBody>
          <a:bodyPr spcFirstLastPara="1" wrap="square" lIns="91425" tIns="91425" rIns="91425" bIns="91425" anchor="ctr" anchorCtr="0">
            <a:normAutofit/>
          </a:bodyPr>
          <a:lstStyle/>
          <a:p>
            <a:pPr marL="0" lvl="0" indent="0" algn="just" rtl="0">
              <a:spcBef>
                <a:spcPts val="0"/>
              </a:spcBef>
              <a:spcAft>
                <a:spcPts val="1200"/>
              </a:spcAft>
              <a:buNone/>
            </a:pPr>
            <a:r>
              <a:rPr lang="en" sz="1600" dirty="0">
                <a:solidFill>
                  <a:schemeClr val="dk1"/>
                </a:solidFill>
                <a:latin typeface="Dosis"/>
                <a:ea typeface="Dosis"/>
                <a:cs typeface="Dosis"/>
                <a:sym typeface="Dosis"/>
              </a:rPr>
              <a:t>Sangat penting bagi suatu perusahaan untuk selalu menganalisa performa bisnisnya. Pada kesempatan kali ini, akan </a:t>
            </a:r>
            <a:r>
              <a:rPr lang="id-ID" sz="1600" dirty="0">
                <a:solidFill>
                  <a:schemeClr val="dk1"/>
                </a:solidFill>
                <a:latin typeface="Dosis"/>
                <a:ea typeface="Dosis"/>
                <a:cs typeface="Dosis"/>
                <a:sym typeface="Dosis"/>
              </a:rPr>
              <a:t>di</a:t>
            </a:r>
            <a:r>
              <a:rPr lang="en" sz="1600" dirty="0">
                <a:solidFill>
                  <a:schemeClr val="dk1"/>
                </a:solidFill>
                <a:latin typeface="Dosis"/>
                <a:ea typeface="Dosis"/>
                <a:cs typeface="Dosis"/>
                <a:sym typeface="Dosis"/>
              </a:rPr>
              <a:t>dalami bisnis dalam bidang perhotelan. Fokus yang </a:t>
            </a:r>
            <a:r>
              <a:rPr lang="id-ID" sz="1600" dirty="0">
                <a:solidFill>
                  <a:schemeClr val="dk1"/>
                </a:solidFill>
                <a:latin typeface="Dosis"/>
                <a:ea typeface="Dosis"/>
                <a:cs typeface="Dosis"/>
                <a:sym typeface="Dosis"/>
              </a:rPr>
              <a:t>di</a:t>
            </a:r>
            <a:r>
              <a:rPr lang="en" sz="1600" dirty="0">
                <a:solidFill>
                  <a:schemeClr val="dk1"/>
                </a:solidFill>
                <a:latin typeface="Dosis"/>
                <a:ea typeface="Dosis"/>
                <a:cs typeface="Dosis"/>
                <a:sym typeface="Dosis"/>
              </a:rPr>
              <a:t>tuju adalah untuk mengetahui bagaimana perilaku pelanggan dalam melakukan pemesanan hotel, dan hubungannya terhadap tingkat pembatalan pemesanan hotel. Hasil dari insight yang </a:t>
            </a:r>
            <a:r>
              <a:rPr lang="id-ID" sz="1600" dirty="0">
                <a:solidFill>
                  <a:schemeClr val="dk1"/>
                </a:solidFill>
                <a:latin typeface="Dosis"/>
                <a:ea typeface="Dosis"/>
                <a:cs typeface="Dosis"/>
                <a:sym typeface="Dosis"/>
              </a:rPr>
              <a:t>di</a:t>
            </a:r>
            <a:r>
              <a:rPr lang="en" sz="1600" dirty="0">
                <a:solidFill>
                  <a:schemeClr val="dk1"/>
                </a:solidFill>
                <a:latin typeface="Dosis"/>
                <a:ea typeface="Dosis"/>
                <a:cs typeface="Dosis"/>
                <a:sym typeface="Dosis"/>
              </a:rPr>
              <a:t>temukan </a:t>
            </a:r>
            <a:r>
              <a:rPr lang="id-ID" sz="1600" dirty="0">
                <a:solidFill>
                  <a:schemeClr val="dk1"/>
                </a:solidFill>
                <a:latin typeface="Dosis"/>
                <a:ea typeface="Dosis"/>
                <a:cs typeface="Dosis"/>
                <a:sym typeface="Dosis"/>
              </a:rPr>
              <a:t>akan di</a:t>
            </a:r>
            <a:r>
              <a:rPr lang="en" sz="1600" dirty="0">
                <a:solidFill>
                  <a:schemeClr val="dk1"/>
                </a:solidFill>
                <a:latin typeface="Dosis"/>
                <a:ea typeface="Dosis"/>
                <a:cs typeface="Dosis"/>
                <a:sym typeface="Dosis"/>
              </a:rPr>
              <a:t>sajikan dalam bentuk visualisasi data agar lebih mudah dipahami dan bersifat lebih persuasif. </a:t>
            </a:r>
            <a:endParaRPr lang="id-ID" sz="1600" dirty="0">
              <a:solidFill>
                <a:schemeClr val="dk1"/>
              </a:solidFill>
              <a:latin typeface="Dosis"/>
              <a:ea typeface="Dosis"/>
              <a:cs typeface="Dosis"/>
              <a:sym typeface="Dosis"/>
            </a:endParaRPr>
          </a:p>
          <a:p>
            <a:pPr marL="0" lvl="0" indent="0" algn="just" rtl="0">
              <a:spcBef>
                <a:spcPts val="0"/>
              </a:spcBef>
              <a:spcAft>
                <a:spcPts val="1200"/>
              </a:spcAft>
              <a:buNone/>
            </a:pPr>
            <a:r>
              <a:rPr lang="id-ID" sz="1600" dirty="0">
                <a:solidFill>
                  <a:schemeClr val="dk1"/>
                </a:solidFill>
                <a:latin typeface="Dosis"/>
                <a:ea typeface="Dosis"/>
                <a:cs typeface="Dosis"/>
                <a:sym typeface="Dosis"/>
              </a:rPr>
              <a:t>Dari latar belakang tersebut, didapat tiga tujuan penelitian yakni sebagai berikut</a:t>
            </a:r>
          </a:p>
          <a:p>
            <a:pPr marL="342900" lvl="0" algn="just" rtl="0">
              <a:spcBef>
                <a:spcPts val="0"/>
              </a:spcBef>
              <a:spcAft>
                <a:spcPts val="1200"/>
              </a:spcAft>
              <a:buFont typeface="+mj-lt"/>
              <a:buAutoNum type="arabicPeriod"/>
            </a:pPr>
            <a:r>
              <a:rPr sz="1600" dirty="0" err="1">
                <a:solidFill>
                  <a:schemeClr val="dk1"/>
                </a:solidFill>
                <a:latin typeface="Dosis"/>
                <a:ea typeface="Dosis"/>
                <a:cs typeface="Dosis"/>
                <a:sym typeface="Dosis"/>
              </a:rPr>
              <a:t>Mengidentifikasi</a:t>
            </a:r>
            <a:r>
              <a:rPr sz="1600" dirty="0">
                <a:solidFill>
                  <a:schemeClr val="dk1"/>
                </a:solidFill>
                <a:latin typeface="Dosis"/>
                <a:ea typeface="Dosis"/>
                <a:cs typeface="Dosis"/>
                <a:sym typeface="Dosis"/>
              </a:rPr>
              <a:t> </a:t>
            </a:r>
            <a:r>
              <a:rPr sz="1600" dirty="0" err="1">
                <a:solidFill>
                  <a:schemeClr val="dk1"/>
                </a:solidFill>
                <a:latin typeface="Dosis"/>
                <a:ea typeface="Dosis"/>
                <a:cs typeface="Dosis"/>
                <a:sym typeface="Dosis"/>
              </a:rPr>
              <a:t>j</a:t>
            </a:r>
            <a:r>
              <a:rPr lang="en-US" sz="1600" dirty="0" err="1">
                <a:solidFill>
                  <a:schemeClr val="dk1"/>
                </a:solidFill>
                <a:latin typeface="Dosis"/>
                <a:ea typeface="Dosis"/>
                <a:cs typeface="Dosis"/>
                <a:sym typeface="Dosis"/>
              </a:rPr>
              <a:t>enis</a:t>
            </a:r>
            <a:r>
              <a:rPr lang="en-US" sz="1600" dirty="0">
                <a:solidFill>
                  <a:schemeClr val="dk1"/>
                </a:solidFill>
                <a:latin typeface="Dosis"/>
                <a:ea typeface="Dosis"/>
                <a:cs typeface="Dosis"/>
                <a:sym typeface="Dosis"/>
              </a:rPr>
              <a:t> hotel </a:t>
            </a:r>
            <a:r>
              <a:rPr lang="en-US" sz="1600" dirty="0" err="1">
                <a:solidFill>
                  <a:schemeClr val="dk1"/>
                </a:solidFill>
                <a:latin typeface="Dosis"/>
                <a:ea typeface="Dosis"/>
                <a:cs typeface="Dosis"/>
                <a:sym typeface="Dosis"/>
              </a:rPr>
              <a:t>apa</a:t>
            </a:r>
            <a:r>
              <a:rPr lang="en-US" sz="1600" dirty="0">
                <a:solidFill>
                  <a:schemeClr val="dk1"/>
                </a:solidFill>
                <a:latin typeface="Dosis"/>
                <a:ea typeface="Dosis"/>
                <a:cs typeface="Dosis"/>
                <a:sym typeface="Dosis"/>
              </a:rPr>
              <a:t> yang paling </a:t>
            </a:r>
            <a:r>
              <a:rPr lang="en-US" sz="1600" dirty="0" err="1">
                <a:solidFill>
                  <a:schemeClr val="dk1"/>
                </a:solidFill>
                <a:latin typeface="Dosis"/>
                <a:ea typeface="Dosis"/>
                <a:cs typeface="Dosis"/>
                <a:sym typeface="Dosis"/>
              </a:rPr>
              <a:t>sering</a:t>
            </a:r>
            <a:r>
              <a:rPr lang="en-US" sz="1600" dirty="0">
                <a:solidFill>
                  <a:schemeClr val="dk1"/>
                </a:solidFill>
                <a:latin typeface="Dosis"/>
                <a:ea typeface="Dosis"/>
                <a:cs typeface="Dosis"/>
                <a:sym typeface="Dosis"/>
              </a:rPr>
              <a:t> </a:t>
            </a:r>
            <a:r>
              <a:rPr lang="en-US" sz="1600" dirty="0" err="1">
                <a:solidFill>
                  <a:schemeClr val="dk1"/>
                </a:solidFill>
                <a:latin typeface="Dosis"/>
                <a:ea typeface="Dosis"/>
                <a:cs typeface="Dosis"/>
                <a:sym typeface="Dosis"/>
              </a:rPr>
              <a:t>dikunjungi</a:t>
            </a:r>
            <a:r>
              <a:rPr lang="en-US" sz="1600" dirty="0">
                <a:solidFill>
                  <a:schemeClr val="dk1"/>
                </a:solidFill>
                <a:latin typeface="Dosis"/>
                <a:ea typeface="Dosis"/>
                <a:cs typeface="Dosis"/>
                <a:sym typeface="Dosis"/>
              </a:rPr>
              <a:t> oleh </a:t>
            </a:r>
            <a:r>
              <a:rPr lang="en-US" sz="1600" dirty="0" err="1">
                <a:solidFill>
                  <a:schemeClr val="dk1"/>
                </a:solidFill>
                <a:latin typeface="Dosis"/>
                <a:ea typeface="Dosis"/>
                <a:cs typeface="Dosis"/>
                <a:sym typeface="Dosis"/>
              </a:rPr>
              <a:t>pelanggan</a:t>
            </a:r>
            <a:endParaRPr lang="id-ID" sz="1600" dirty="0">
              <a:solidFill>
                <a:schemeClr val="dk1"/>
              </a:solidFill>
              <a:latin typeface="Dosis"/>
              <a:ea typeface="Dosis"/>
              <a:cs typeface="Dosis"/>
              <a:sym typeface="Dosis"/>
            </a:endParaRPr>
          </a:p>
          <a:p>
            <a:pPr marL="342900" lvl="0" algn="just" rtl="0">
              <a:spcBef>
                <a:spcPts val="0"/>
              </a:spcBef>
              <a:spcAft>
                <a:spcPts val="1200"/>
              </a:spcAft>
              <a:buFont typeface="+mj-lt"/>
              <a:buAutoNum type="arabicPeriod"/>
            </a:pPr>
            <a:r>
              <a:rPr lang="id-ID" sz="1600" dirty="0">
                <a:solidFill>
                  <a:schemeClr val="dk1"/>
                </a:solidFill>
                <a:latin typeface="Dosis"/>
                <a:ea typeface="Dosis"/>
                <a:cs typeface="Dosis"/>
                <a:sym typeface="Dosis"/>
              </a:rPr>
              <a:t>Mengetahui pengaruh durasi menginap terhadap tingkat pembatalan pemesanan hotel</a:t>
            </a:r>
          </a:p>
          <a:p>
            <a:pPr marL="342900" lvl="0" algn="just" rtl="0">
              <a:spcBef>
                <a:spcPts val="0"/>
              </a:spcBef>
              <a:spcAft>
                <a:spcPts val="1200"/>
              </a:spcAft>
              <a:buFont typeface="+mj-lt"/>
              <a:buAutoNum type="arabicPeriod"/>
            </a:pPr>
            <a:r>
              <a:rPr lang="id-ID" sz="1600" dirty="0">
                <a:solidFill>
                  <a:schemeClr val="dk1"/>
                </a:solidFill>
                <a:latin typeface="Dosis"/>
                <a:ea typeface="Dosis"/>
                <a:cs typeface="Dosis"/>
                <a:sym typeface="Dosis"/>
              </a:rPr>
              <a:t>Mengetahui pengaruh </a:t>
            </a:r>
            <a:r>
              <a:rPr lang="sv-SE" sz="1600" dirty="0">
                <a:solidFill>
                  <a:schemeClr val="dk1"/>
                </a:solidFill>
                <a:latin typeface="Dosis"/>
                <a:ea typeface="Dosis"/>
                <a:cs typeface="Dosis"/>
                <a:sym typeface="Dosis"/>
              </a:rPr>
              <a:t>jarak waktu antara pemesanan hotel dan hari kedatangan tamu </a:t>
            </a:r>
            <a:r>
              <a:rPr lang="id-ID" sz="1600" dirty="0">
                <a:solidFill>
                  <a:schemeClr val="dk1"/>
                </a:solidFill>
                <a:latin typeface="Dosis"/>
                <a:ea typeface="Dosis"/>
                <a:cs typeface="Dosis"/>
                <a:sym typeface="Dosis"/>
              </a:rPr>
              <a:t>terhadap </a:t>
            </a:r>
            <a:r>
              <a:rPr lang="sv-SE" sz="1600" dirty="0">
                <a:solidFill>
                  <a:schemeClr val="dk1"/>
                </a:solidFill>
                <a:latin typeface="Dosis"/>
                <a:ea typeface="Dosis"/>
                <a:cs typeface="Dosis"/>
                <a:sym typeface="Dosis"/>
              </a:rPr>
              <a:t>tingkat pembatalan pemesanan hotel</a:t>
            </a:r>
            <a:endParaRPr sz="1600"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87084" y="706758"/>
            <a:ext cx="2798624" cy="4098600"/>
          </a:xfrm>
          <a:prstGeom prst="rect">
            <a:avLst/>
          </a:prstGeom>
        </p:spPr>
        <p:txBody>
          <a:bodyPr spcFirstLastPara="1" wrap="square" lIns="91425" tIns="91425" rIns="91425" bIns="91425" anchor="ctr" anchorCtr="0">
            <a:normAutofit/>
          </a:bodyPr>
          <a:lstStyle/>
          <a:p>
            <a:pPr marL="133350" lvl="0" indent="0" algn="l" rtl="0">
              <a:spcBef>
                <a:spcPts val="0"/>
              </a:spcBef>
              <a:spcAft>
                <a:spcPts val="0"/>
              </a:spcAft>
              <a:buClr>
                <a:schemeClr val="dk1"/>
              </a:buClr>
              <a:buSzPts val="1500"/>
              <a:buNone/>
            </a:pPr>
            <a:r>
              <a:rPr lang="id-ID" sz="1600" dirty="0">
                <a:solidFill>
                  <a:schemeClr val="dk1"/>
                </a:solidFill>
                <a:latin typeface="Dosis" pitchFamily="2" charset="0"/>
              </a:rPr>
              <a:t>Pada proses ini dilakukan pemrosesan data sekaligus pembersihan data, yang terdiri dari:</a:t>
            </a:r>
          </a:p>
          <a:p>
            <a:pPr marL="419100" indent="-285750">
              <a:buClr>
                <a:schemeClr val="dk1"/>
              </a:buClr>
              <a:buSzPts val="1500"/>
            </a:pPr>
            <a:r>
              <a:rPr lang="id-ID" sz="1600" dirty="0">
                <a:solidFill>
                  <a:schemeClr val="dk1"/>
                </a:solidFill>
                <a:latin typeface="Dosis" pitchFamily="2" charset="0"/>
              </a:rPr>
              <a:t>Pemeriksaan</a:t>
            </a:r>
            <a:r>
              <a:rPr lang="en-US" sz="1600" dirty="0">
                <a:solidFill>
                  <a:schemeClr val="dk1"/>
                </a:solidFill>
                <a:latin typeface="Dosis" pitchFamily="2" charset="0"/>
              </a:rPr>
              <a:t> null </a:t>
            </a:r>
            <a:r>
              <a:rPr lang="id-ID" sz="1600" dirty="0">
                <a:solidFill>
                  <a:schemeClr val="dk1"/>
                </a:solidFill>
                <a:latin typeface="Dosis" pitchFamily="2" charset="0"/>
              </a:rPr>
              <a:t>/</a:t>
            </a:r>
            <a:r>
              <a:rPr lang="en-US" sz="1600" dirty="0">
                <a:solidFill>
                  <a:schemeClr val="dk1"/>
                </a:solidFill>
                <a:latin typeface="Dosis" pitchFamily="2" charset="0"/>
              </a:rPr>
              <a:t> missing value pada data</a:t>
            </a:r>
          </a:p>
          <a:p>
            <a:pPr marL="419100" indent="-285750">
              <a:buClr>
                <a:schemeClr val="dk1"/>
              </a:buClr>
              <a:buSzPts val="1500"/>
            </a:pPr>
            <a:r>
              <a:rPr lang="id-ID" sz="1600" dirty="0">
                <a:solidFill>
                  <a:schemeClr val="dk1"/>
                </a:solidFill>
                <a:latin typeface="Dosis" pitchFamily="2" charset="0"/>
              </a:rPr>
              <a:t>Pemeriksaan</a:t>
            </a:r>
            <a:r>
              <a:rPr lang="en-US" sz="1600" dirty="0">
                <a:solidFill>
                  <a:schemeClr val="dk1"/>
                </a:solidFill>
                <a:latin typeface="Dosis" pitchFamily="2" charset="0"/>
              </a:rPr>
              <a:t> </a:t>
            </a:r>
            <a:r>
              <a:rPr lang="en-US" sz="1600" dirty="0" err="1">
                <a:solidFill>
                  <a:schemeClr val="dk1"/>
                </a:solidFill>
                <a:latin typeface="Dosis" pitchFamily="2" charset="0"/>
              </a:rPr>
              <a:t>duplikasi</a:t>
            </a:r>
            <a:r>
              <a:rPr lang="en-US" sz="1600" dirty="0">
                <a:solidFill>
                  <a:schemeClr val="dk1"/>
                </a:solidFill>
                <a:latin typeface="Dosis" pitchFamily="2" charset="0"/>
              </a:rPr>
              <a:t> data</a:t>
            </a:r>
          </a:p>
          <a:p>
            <a:pPr marL="419100" indent="-285750">
              <a:buClr>
                <a:schemeClr val="dk1"/>
              </a:buClr>
              <a:buSzPts val="1500"/>
            </a:pPr>
            <a:r>
              <a:rPr lang="id-ID" sz="1600" dirty="0">
                <a:solidFill>
                  <a:schemeClr val="dk1"/>
                </a:solidFill>
                <a:latin typeface="Dosis" pitchFamily="2" charset="0"/>
              </a:rPr>
              <a:t>Pemeriksaan</a:t>
            </a:r>
            <a:r>
              <a:rPr lang="en-US" sz="1600" dirty="0">
                <a:solidFill>
                  <a:schemeClr val="dk1"/>
                </a:solidFill>
                <a:latin typeface="Dosis" pitchFamily="2" charset="0"/>
              </a:rPr>
              <a:t> </a:t>
            </a:r>
            <a:r>
              <a:rPr lang="en-US" sz="1600" dirty="0" err="1">
                <a:solidFill>
                  <a:schemeClr val="dk1"/>
                </a:solidFill>
                <a:latin typeface="Dosis" pitchFamily="2" charset="0"/>
              </a:rPr>
              <a:t>tipe</a:t>
            </a:r>
            <a:r>
              <a:rPr lang="en-US" sz="1600" dirty="0">
                <a:solidFill>
                  <a:schemeClr val="dk1"/>
                </a:solidFill>
                <a:latin typeface="Dosis" pitchFamily="2" charset="0"/>
              </a:rPr>
              <a:t> data dan </a:t>
            </a:r>
            <a:r>
              <a:rPr lang="en-US" sz="1600" dirty="0" err="1">
                <a:solidFill>
                  <a:schemeClr val="dk1"/>
                </a:solidFill>
                <a:latin typeface="Dosis" pitchFamily="2" charset="0"/>
              </a:rPr>
              <a:t>konsistensi</a:t>
            </a:r>
            <a:r>
              <a:rPr lang="en-US" sz="1600" dirty="0">
                <a:solidFill>
                  <a:schemeClr val="dk1"/>
                </a:solidFill>
                <a:latin typeface="Dosis" pitchFamily="2" charset="0"/>
              </a:rPr>
              <a:t> </a:t>
            </a:r>
            <a:r>
              <a:rPr lang="en-US" sz="1600" dirty="0" err="1">
                <a:solidFill>
                  <a:schemeClr val="dk1"/>
                </a:solidFill>
                <a:latin typeface="Dosis" pitchFamily="2" charset="0"/>
              </a:rPr>
              <a:t>nilai</a:t>
            </a:r>
            <a:r>
              <a:rPr lang="id-ID" sz="1600" dirty="0">
                <a:solidFill>
                  <a:schemeClr val="dk1"/>
                </a:solidFill>
                <a:latin typeface="Dosis" pitchFamily="2" charset="0"/>
              </a:rPr>
              <a:t>, serta</a:t>
            </a:r>
            <a:endParaRPr lang="en-US" sz="1600" dirty="0">
              <a:solidFill>
                <a:schemeClr val="dk1"/>
              </a:solidFill>
              <a:latin typeface="Dosis" pitchFamily="2" charset="0"/>
            </a:endParaRPr>
          </a:p>
          <a:p>
            <a:pPr marL="419100" indent="-285750">
              <a:buClr>
                <a:schemeClr val="dk1"/>
              </a:buClr>
              <a:buSzPts val="1500"/>
            </a:pPr>
            <a:r>
              <a:rPr lang="id-ID" sz="1600" dirty="0">
                <a:solidFill>
                  <a:schemeClr val="dk1"/>
                </a:solidFill>
                <a:latin typeface="Dosis" pitchFamily="2" charset="0"/>
              </a:rPr>
              <a:t>Pemeriksaan</a:t>
            </a:r>
            <a:r>
              <a:rPr lang="en-US" sz="1600" dirty="0">
                <a:solidFill>
                  <a:schemeClr val="dk1"/>
                </a:solidFill>
                <a:latin typeface="Dosis" pitchFamily="2" charset="0"/>
              </a:rPr>
              <a:t> outlier </a:t>
            </a:r>
            <a:r>
              <a:rPr lang="en-US" sz="1600" dirty="0" err="1">
                <a:solidFill>
                  <a:schemeClr val="dk1"/>
                </a:solidFill>
                <a:latin typeface="Dosis" pitchFamily="2" charset="0"/>
              </a:rPr>
              <a:t>atau</a:t>
            </a:r>
            <a:r>
              <a:rPr lang="en-US" sz="1600" dirty="0">
                <a:solidFill>
                  <a:schemeClr val="dk1"/>
                </a:solidFill>
                <a:latin typeface="Dosis" pitchFamily="2" charset="0"/>
              </a:rPr>
              <a:t> data yang </a:t>
            </a:r>
            <a:r>
              <a:rPr lang="en-US" sz="1600" dirty="0" err="1">
                <a:solidFill>
                  <a:schemeClr val="dk1"/>
                </a:solidFill>
                <a:latin typeface="Dosis" pitchFamily="2" charset="0"/>
              </a:rPr>
              <a:t>tidak</a:t>
            </a:r>
            <a:r>
              <a:rPr lang="en-US" sz="1600" dirty="0">
                <a:solidFill>
                  <a:schemeClr val="dk1"/>
                </a:solidFill>
                <a:latin typeface="Dosis" pitchFamily="2" charset="0"/>
              </a:rPr>
              <a:t> </a:t>
            </a:r>
            <a:r>
              <a:rPr lang="en-US" sz="1600" dirty="0" err="1">
                <a:solidFill>
                  <a:schemeClr val="dk1"/>
                </a:solidFill>
                <a:latin typeface="Dosis" pitchFamily="2" charset="0"/>
              </a:rPr>
              <a:t>biasa</a:t>
            </a:r>
            <a:endParaRPr lang="id-ID" sz="1600" dirty="0">
              <a:solidFill>
                <a:schemeClr val="dk1"/>
              </a:solidFill>
              <a:latin typeface="Dosis" pitchFamily="2" charset="0"/>
            </a:endParaRPr>
          </a:p>
          <a:p>
            <a:pPr marL="133350" indent="0">
              <a:buClr>
                <a:schemeClr val="dk1"/>
              </a:buClr>
              <a:buSzPts val="1500"/>
              <a:buNone/>
            </a:pPr>
            <a:r>
              <a:rPr lang="id-ID" sz="1600" dirty="0">
                <a:solidFill>
                  <a:schemeClr val="dk1"/>
                </a:solidFill>
                <a:latin typeface="Dosis" pitchFamily="2" charset="0"/>
              </a:rPr>
              <a:t>Hasilnya tertera pada tabel disamping.</a:t>
            </a:r>
            <a:endParaRPr sz="1600" dirty="0">
              <a:solidFill>
                <a:schemeClr val="dk1"/>
              </a:solidFill>
              <a:latin typeface="Dosis" pitchFamily="2" charset="0"/>
            </a:endParaRPr>
          </a:p>
        </p:txBody>
      </p:sp>
      <p:pic>
        <p:nvPicPr>
          <p:cNvPr id="6" name="Picture 5">
            <a:extLst>
              <a:ext uri="{FF2B5EF4-FFF2-40B4-BE49-F238E27FC236}">
                <a16:creationId xmlns:a16="http://schemas.microsoft.com/office/drawing/2014/main" id="{CBCFE6F3-34B7-41B6-972B-129F45BE5908}"/>
              </a:ext>
            </a:extLst>
          </p:cNvPr>
          <p:cNvPicPr>
            <a:picLocks noChangeAspect="1"/>
          </p:cNvPicPr>
          <p:nvPr/>
        </p:nvPicPr>
        <p:blipFill>
          <a:blip r:embed="rId3"/>
          <a:stretch>
            <a:fillRect/>
          </a:stretch>
        </p:blipFill>
        <p:spPr>
          <a:xfrm>
            <a:off x="2994568" y="682540"/>
            <a:ext cx="5935436" cy="4122818"/>
          </a:xfrm>
          <a:prstGeom prst="rect">
            <a:avLst/>
          </a:prstGeom>
        </p:spPr>
      </p:pic>
    </p:spTree>
    <p:extLst>
      <p:ext uri="{BB962C8B-B14F-4D97-AF65-F5344CB8AC3E}">
        <p14:creationId xmlns:p14="http://schemas.microsoft.com/office/powerpoint/2010/main" val="367478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149679" y="585204"/>
            <a:ext cx="8844641"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sz="1600" dirty="0" err="1">
                <a:solidFill>
                  <a:schemeClr val="dk1"/>
                </a:solidFill>
                <a:latin typeface="Dosis" pitchFamily="2" charset="0"/>
              </a:rPr>
              <a:t>Analisis</a:t>
            </a:r>
            <a:r>
              <a:rPr lang="en-US" sz="1600" dirty="0">
                <a:solidFill>
                  <a:schemeClr val="dk1"/>
                </a:solidFill>
                <a:latin typeface="Dosis" pitchFamily="2" charset="0"/>
              </a:rPr>
              <a:t> </a:t>
            </a:r>
            <a:r>
              <a:rPr lang="en-US" sz="1600" dirty="0" err="1">
                <a:solidFill>
                  <a:schemeClr val="dk1"/>
                </a:solidFill>
                <a:latin typeface="Dosis" pitchFamily="2" charset="0"/>
              </a:rPr>
              <a:t>ini</a:t>
            </a:r>
            <a:r>
              <a:rPr lang="en-US" sz="1600" dirty="0">
                <a:solidFill>
                  <a:schemeClr val="dk1"/>
                </a:solidFill>
                <a:latin typeface="Dosis" pitchFamily="2" charset="0"/>
              </a:rPr>
              <a:t> </a:t>
            </a:r>
            <a:r>
              <a:rPr lang="en-US" sz="1600" dirty="0" err="1">
                <a:solidFill>
                  <a:schemeClr val="dk1"/>
                </a:solidFill>
                <a:latin typeface="Dosis" pitchFamily="2" charset="0"/>
              </a:rPr>
              <a:t>difokuskan</a:t>
            </a:r>
            <a:r>
              <a:rPr lang="en-US" sz="1600" dirty="0">
                <a:solidFill>
                  <a:schemeClr val="dk1"/>
                </a:solidFill>
                <a:latin typeface="Dosis" pitchFamily="2" charset="0"/>
              </a:rPr>
              <a:t> </a:t>
            </a:r>
            <a:r>
              <a:rPr lang="en-US" sz="1600" dirty="0" err="1">
                <a:solidFill>
                  <a:schemeClr val="dk1"/>
                </a:solidFill>
                <a:latin typeface="Dosis" pitchFamily="2" charset="0"/>
              </a:rPr>
              <a:t>untuk</a:t>
            </a:r>
            <a:r>
              <a:rPr lang="en-US" sz="1600" dirty="0">
                <a:solidFill>
                  <a:schemeClr val="dk1"/>
                </a:solidFill>
                <a:latin typeface="Dosis" pitchFamily="2" charset="0"/>
              </a:rPr>
              <a:t> </a:t>
            </a:r>
            <a:r>
              <a:rPr lang="en-US" sz="1600" dirty="0" err="1">
                <a:solidFill>
                  <a:schemeClr val="dk1"/>
                </a:solidFill>
                <a:latin typeface="Dosis" pitchFamily="2" charset="0"/>
              </a:rPr>
              <a:t>melihat</a:t>
            </a:r>
            <a:r>
              <a:rPr lang="en-US" sz="1600" dirty="0">
                <a:solidFill>
                  <a:schemeClr val="dk1"/>
                </a:solidFill>
                <a:latin typeface="Dosis" pitchFamily="2" charset="0"/>
              </a:rPr>
              <a:t> </a:t>
            </a:r>
            <a:r>
              <a:rPr lang="en-US" sz="1600" dirty="0" err="1">
                <a:solidFill>
                  <a:schemeClr val="dk1"/>
                </a:solidFill>
                <a:latin typeface="Dosis" pitchFamily="2" charset="0"/>
              </a:rPr>
              <a:t>tren</a:t>
            </a:r>
            <a:r>
              <a:rPr lang="en-US" sz="1600" dirty="0">
                <a:solidFill>
                  <a:schemeClr val="dk1"/>
                </a:solidFill>
                <a:latin typeface="Dosis" pitchFamily="2" charset="0"/>
              </a:rPr>
              <a:t> </a:t>
            </a:r>
            <a:r>
              <a:rPr lang="en-US" sz="1600" dirty="0" err="1">
                <a:solidFill>
                  <a:schemeClr val="dk1"/>
                </a:solidFill>
                <a:latin typeface="Dosis" pitchFamily="2" charset="0"/>
              </a:rPr>
              <a:t>dari</a:t>
            </a:r>
            <a:r>
              <a:rPr lang="en-US" sz="1600" dirty="0">
                <a:solidFill>
                  <a:schemeClr val="dk1"/>
                </a:solidFill>
                <a:latin typeface="Dosis" pitchFamily="2" charset="0"/>
              </a:rPr>
              <a:t> </a:t>
            </a:r>
            <a:r>
              <a:rPr lang="en-US" sz="1600" dirty="0" err="1">
                <a:solidFill>
                  <a:schemeClr val="dk1"/>
                </a:solidFill>
                <a:latin typeface="Dosis" pitchFamily="2" charset="0"/>
              </a:rPr>
              <a:t>pemesanan</a:t>
            </a:r>
            <a:r>
              <a:rPr lang="en-US" sz="1600" dirty="0">
                <a:solidFill>
                  <a:schemeClr val="dk1"/>
                </a:solidFill>
                <a:latin typeface="Dosis" pitchFamily="2" charset="0"/>
              </a:rPr>
              <a:t> hotel </a:t>
            </a:r>
            <a:r>
              <a:rPr lang="en-US" sz="1600" dirty="0" err="1">
                <a:solidFill>
                  <a:schemeClr val="dk1"/>
                </a:solidFill>
                <a:latin typeface="Dosis" pitchFamily="2" charset="0"/>
              </a:rPr>
              <a:t>untuk</a:t>
            </a:r>
            <a:r>
              <a:rPr lang="en-US" sz="1600" dirty="0">
                <a:solidFill>
                  <a:schemeClr val="dk1"/>
                </a:solidFill>
                <a:latin typeface="Dosis" pitchFamily="2" charset="0"/>
              </a:rPr>
              <a:t> </a:t>
            </a:r>
            <a:r>
              <a:rPr lang="en-US" sz="1600" dirty="0" err="1">
                <a:solidFill>
                  <a:schemeClr val="dk1"/>
                </a:solidFill>
                <a:latin typeface="Dosis" pitchFamily="2" charset="0"/>
              </a:rPr>
              <a:t>tiap</a:t>
            </a:r>
            <a:r>
              <a:rPr lang="en-US" sz="1600" dirty="0">
                <a:solidFill>
                  <a:schemeClr val="dk1"/>
                </a:solidFill>
                <a:latin typeface="Dosis" pitchFamily="2" charset="0"/>
              </a:rPr>
              <a:t> </a:t>
            </a:r>
            <a:r>
              <a:rPr lang="en-US" sz="1600" dirty="0" err="1">
                <a:solidFill>
                  <a:schemeClr val="dk1"/>
                </a:solidFill>
                <a:latin typeface="Dosis" pitchFamily="2" charset="0"/>
              </a:rPr>
              <a:t>jenis</a:t>
            </a:r>
            <a:r>
              <a:rPr lang="en-US" sz="1600" dirty="0">
                <a:solidFill>
                  <a:schemeClr val="dk1"/>
                </a:solidFill>
                <a:latin typeface="Dosis" pitchFamily="2" charset="0"/>
              </a:rPr>
              <a:t> hotel.</a:t>
            </a:r>
            <a:endParaRPr sz="1600" dirty="0">
              <a:solidFill>
                <a:schemeClr val="dk1"/>
              </a:solidFill>
              <a:latin typeface="Dosis" pitchFamily="2" charset="0"/>
            </a:endParaRPr>
          </a:p>
        </p:txBody>
      </p:sp>
      <p:pic>
        <p:nvPicPr>
          <p:cNvPr id="5" name="Picture 4">
            <a:extLst>
              <a:ext uri="{FF2B5EF4-FFF2-40B4-BE49-F238E27FC236}">
                <a16:creationId xmlns:a16="http://schemas.microsoft.com/office/drawing/2014/main" id="{F72C9DBE-8076-41B7-A564-3E77B13C939A}"/>
              </a:ext>
            </a:extLst>
          </p:cNvPr>
          <p:cNvPicPr>
            <a:picLocks noChangeAspect="1"/>
          </p:cNvPicPr>
          <p:nvPr/>
        </p:nvPicPr>
        <p:blipFill>
          <a:blip r:embed="rId3"/>
          <a:stretch>
            <a:fillRect/>
          </a:stretch>
        </p:blipFill>
        <p:spPr>
          <a:xfrm>
            <a:off x="2114550" y="1046732"/>
            <a:ext cx="4914900" cy="3362325"/>
          </a:xfrm>
          <a:prstGeom prst="rect">
            <a:avLst/>
          </a:prstGeom>
        </p:spPr>
      </p:pic>
      <p:sp>
        <p:nvSpPr>
          <p:cNvPr id="8" name="Google Shape;55;p13">
            <a:extLst>
              <a:ext uri="{FF2B5EF4-FFF2-40B4-BE49-F238E27FC236}">
                <a16:creationId xmlns:a16="http://schemas.microsoft.com/office/drawing/2014/main" id="{6CD1E6C1-6889-4D68-A9FE-E240BEECDFCF}"/>
              </a:ext>
            </a:extLst>
          </p:cNvPr>
          <p:cNvSpPr txBox="1">
            <a:spLocks/>
          </p:cNvSpPr>
          <p:nvPr/>
        </p:nvSpPr>
        <p:spPr>
          <a:xfrm>
            <a:off x="149679" y="4452600"/>
            <a:ext cx="8844642" cy="6528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1200"/>
              </a:spcAft>
              <a:buClr>
                <a:srgbClr val="595959"/>
              </a:buClr>
              <a:buSzPts val="1800"/>
              <a:buFont typeface="Arial"/>
              <a:buNone/>
              <a:tabLst/>
              <a:defRPr/>
            </a:pPr>
            <a:r>
              <a:rPr kumimoji="0" lang="en-US" sz="1600" b="0" i="0" u="none" strike="noStrike" kern="0" cap="none" spc="0" normalizeH="0" baseline="0" noProof="0" dirty="0">
                <a:ln>
                  <a:noFill/>
                </a:ln>
                <a:solidFill>
                  <a:srgbClr val="000000"/>
                </a:solidFill>
                <a:effectLst/>
                <a:uLnTx/>
                <a:uFillTx/>
                <a:latin typeface="Dosis" pitchFamily="2" charset="0"/>
                <a:sym typeface="Arial"/>
              </a:rPr>
              <a:t>Dari </a:t>
            </a:r>
            <a:r>
              <a:rPr kumimoji="0" lang="en-US" sz="1600" b="0" i="0" u="none" strike="noStrike" kern="0" cap="none" spc="0" normalizeH="0" baseline="0" noProof="0" dirty="0" err="1">
                <a:ln>
                  <a:noFill/>
                </a:ln>
                <a:solidFill>
                  <a:srgbClr val="000000"/>
                </a:solidFill>
                <a:effectLst/>
                <a:uLnTx/>
                <a:uFillTx/>
                <a:latin typeface="Dosis" pitchFamily="2" charset="0"/>
                <a:sym typeface="Arial"/>
              </a:rPr>
              <a:t>grafik</a:t>
            </a:r>
            <a:r>
              <a:rPr kumimoji="0" lang="en-US" sz="1600" b="0" i="0" u="none" strike="noStrike" kern="0" cap="none" spc="0" normalizeH="0" baseline="0" noProof="0" dirty="0">
                <a:ln>
                  <a:noFill/>
                </a:ln>
                <a:solidFill>
                  <a:srgbClr val="000000"/>
                </a:solidFill>
                <a:effectLst/>
                <a:uLnTx/>
                <a:uFillTx/>
                <a:latin typeface="Dosis" pitchFamily="2" charset="0"/>
                <a:sym typeface="Arial"/>
              </a:rPr>
              <a:t> </a:t>
            </a:r>
            <a:r>
              <a:rPr kumimoji="0" lang="en-US" sz="1600" b="0" i="0" u="none" strike="noStrike" kern="0" cap="none" spc="0" normalizeH="0" baseline="0" noProof="0" dirty="0" err="1">
                <a:ln>
                  <a:noFill/>
                </a:ln>
                <a:solidFill>
                  <a:srgbClr val="000000"/>
                </a:solidFill>
                <a:effectLst/>
                <a:uLnTx/>
                <a:uFillTx/>
                <a:latin typeface="Dosis" pitchFamily="2" charset="0"/>
                <a:sym typeface="Arial"/>
              </a:rPr>
              <a:t>diatas</a:t>
            </a:r>
            <a:r>
              <a:rPr kumimoji="0" lang="en-US" sz="1600" b="0" i="0" u="none" strike="noStrike" kern="0" cap="none" spc="0" normalizeH="0" baseline="0" noProof="0" dirty="0">
                <a:ln>
                  <a:noFill/>
                </a:ln>
                <a:solidFill>
                  <a:srgbClr val="000000"/>
                </a:solidFill>
                <a:effectLst/>
                <a:uLnTx/>
                <a:uFillTx/>
                <a:latin typeface="Dosis" pitchFamily="2" charset="0"/>
                <a:sym typeface="Arial"/>
              </a:rPr>
              <a:t>, </a:t>
            </a:r>
            <a:r>
              <a:rPr kumimoji="0" lang="en-US" sz="1600" b="0" i="0" u="none" strike="noStrike" kern="0" cap="none" spc="0" normalizeH="0" baseline="0" noProof="0" dirty="0" err="1">
                <a:ln>
                  <a:noFill/>
                </a:ln>
                <a:solidFill>
                  <a:srgbClr val="000000"/>
                </a:solidFill>
                <a:effectLst/>
                <a:uLnTx/>
                <a:uFillTx/>
                <a:latin typeface="Dosis" pitchFamily="2" charset="0"/>
                <a:sym typeface="Arial"/>
              </a:rPr>
              <a:t>didapatkan</a:t>
            </a:r>
            <a:r>
              <a:rPr kumimoji="0" lang="en-US" sz="1600" b="0" i="0" u="none" strike="noStrike" kern="0" cap="none" spc="0" normalizeH="0" baseline="0" noProof="0" dirty="0">
                <a:ln>
                  <a:noFill/>
                </a:ln>
                <a:solidFill>
                  <a:srgbClr val="000000"/>
                </a:solidFill>
                <a:effectLst/>
                <a:uLnTx/>
                <a:uFillTx/>
                <a:latin typeface="Dosis" pitchFamily="2" charset="0"/>
                <a:sym typeface="Arial"/>
              </a:rPr>
              <a:t> </a:t>
            </a:r>
            <a:r>
              <a:rPr kumimoji="0" lang="en-US" sz="1600" b="0" i="0" u="none" strike="noStrike" kern="0" cap="none" spc="0" normalizeH="0" baseline="0" noProof="0" dirty="0" err="1">
                <a:ln>
                  <a:noFill/>
                </a:ln>
                <a:solidFill>
                  <a:srgbClr val="000000"/>
                </a:solidFill>
                <a:effectLst/>
                <a:uLnTx/>
                <a:uFillTx/>
                <a:latin typeface="Dosis" pitchFamily="2" charset="0"/>
                <a:sym typeface="Arial"/>
              </a:rPr>
              <a:t>bahwa</a:t>
            </a:r>
            <a:r>
              <a:rPr kumimoji="0" lang="en-US" sz="1600" b="0" i="0" u="none" strike="noStrike" kern="0" cap="none" spc="0" normalizeH="0" baseline="0" noProof="0" dirty="0">
                <a:ln>
                  <a:noFill/>
                </a:ln>
                <a:solidFill>
                  <a:srgbClr val="000000"/>
                </a:solidFill>
                <a:effectLst/>
                <a:uLnTx/>
                <a:uFillTx/>
                <a:latin typeface="Dosis" pitchFamily="2" charset="0"/>
                <a:sym typeface="Arial"/>
              </a:rPr>
              <a:t> City Hotel 66.41%, </a:t>
            </a:r>
            <a:r>
              <a:rPr kumimoji="0" lang="en-US" sz="1600" b="0" i="0" u="none" strike="noStrike" kern="0" cap="none" spc="0" normalizeH="0" baseline="0" noProof="0" dirty="0" err="1">
                <a:ln>
                  <a:noFill/>
                </a:ln>
                <a:solidFill>
                  <a:srgbClr val="000000"/>
                </a:solidFill>
                <a:effectLst/>
                <a:uLnTx/>
                <a:uFillTx/>
                <a:latin typeface="Dosis" pitchFamily="2" charset="0"/>
                <a:sym typeface="Arial"/>
              </a:rPr>
              <a:t>lebih</a:t>
            </a:r>
            <a:r>
              <a:rPr kumimoji="0" lang="en-US" sz="1600" b="0" i="0" u="none" strike="noStrike" kern="0" cap="none" spc="0" normalizeH="0" baseline="0" noProof="0" dirty="0">
                <a:ln>
                  <a:noFill/>
                </a:ln>
                <a:solidFill>
                  <a:srgbClr val="000000"/>
                </a:solidFill>
                <a:effectLst/>
                <a:uLnTx/>
                <a:uFillTx/>
                <a:latin typeface="Dosis" pitchFamily="2" charset="0"/>
                <a:sym typeface="Arial"/>
              </a:rPr>
              <a:t> </a:t>
            </a:r>
            <a:r>
              <a:rPr kumimoji="0" lang="en-US" sz="1600" b="0" i="0" u="none" strike="noStrike" kern="0" cap="none" spc="0" normalizeH="0" baseline="0" noProof="0" dirty="0" err="1">
                <a:ln>
                  <a:noFill/>
                </a:ln>
                <a:solidFill>
                  <a:srgbClr val="000000"/>
                </a:solidFill>
                <a:effectLst/>
                <a:uLnTx/>
                <a:uFillTx/>
                <a:latin typeface="Dosis" pitchFamily="2" charset="0"/>
                <a:sym typeface="Arial"/>
              </a:rPr>
              <a:t>banyak</a:t>
            </a:r>
            <a:r>
              <a:rPr kumimoji="0" lang="en-US" sz="1600" b="0" i="0" u="none" strike="noStrike" kern="0" cap="none" spc="0" normalizeH="0" baseline="0" noProof="0" dirty="0">
                <a:ln>
                  <a:noFill/>
                </a:ln>
                <a:solidFill>
                  <a:srgbClr val="000000"/>
                </a:solidFill>
                <a:effectLst/>
                <a:uLnTx/>
                <a:uFillTx/>
                <a:latin typeface="Dosis" pitchFamily="2" charset="0"/>
                <a:sym typeface="Arial"/>
              </a:rPr>
              <a:t> </a:t>
            </a:r>
            <a:r>
              <a:rPr kumimoji="0" lang="en-US" sz="1600" b="0" i="0" u="none" strike="noStrike" kern="0" cap="none" spc="0" normalizeH="0" baseline="0" noProof="0" dirty="0" err="1">
                <a:ln>
                  <a:noFill/>
                </a:ln>
                <a:solidFill>
                  <a:srgbClr val="000000"/>
                </a:solidFill>
                <a:effectLst/>
                <a:uLnTx/>
                <a:uFillTx/>
                <a:latin typeface="Dosis" pitchFamily="2" charset="0"/>
                <a:sym typeface="Arial"/>
              </a:rPr>
              <a:t>dipesan</a:t>
            </a:r>
            <a:r>
              <a:rPr kumimoji="0" lang="en-US" sz="1600" b="0" i="0" u="none" strike="noStrike" kern="0" cap="none" spc="0" normalizeH="0" baseline="0" noProof="0" dirty="0">
                <a:ln>
                  <a:noFill/>
                </a:ln>
                <a:solidFill>
                  <a:srgbClr val="000000"/>
                </a:solidFill>
                <a:effectLst/>
                <a:uLnTx/>
                <a:uFillTx/>
                <a:latin typeface="Dosis" pitchFamily="2" charset="0"/>
                <a:sym typeface="Arial"/>
              </a:rPr>
              <a:t> </a:t>
            </a:r>
            <a:r>
              <a:rPr kumimoji="0" lang="en-US" sz="1600" b="0" i="0" u="none" strike="noStrike" kern="0" cap="none" spc="0" normalizeH="0" baseline="0" noProof="0" dirty="0" err="1">
                <a:ln>
                  <a:noFill/>
                </a:ln>
                <a:solidFill>
                  <a:srgbClr val="000000"/>
                </a:solidFill>
                <a:effectLst/>
                <a:uLnTx/>
                <a:uFillTx/>
                <a:latin typeface="Dosis" pitchFamily="2" charset="0"/>
                <a:sym typeface="Arial"/>
              </a:rPr>
              <a:t>dibanding</a:t>
            </a:r>
            <a:r>
              <a:rPr kumimoji="0" lang="en-US" sz="1600" b="0" i="0" u="none" strike="noStrike" kern="0" cap="none" spc="0" normalizeH="0" baseline="0" noProof="0" dirty="0">
                <a:ln>
                  <a:noFill/>
                </a:ln>
                <a:solidFill>
                  <a:srgbClr val="000000"/>
                </a:solidFill>
                <a:effectLst/>
                <a:uLnTx/>
                <a:uFillTx/>
                <a:latin typeface="Dosis" pitchFamily="2" charset="0"/>
                <a:sym typeface="Arial"/>
              </a:rPr>
              <a:t> Resort Hotel yang </a:t>
            </a:r>
            <a:r>
              <a:rPr kumimoji="0" lang="en-US" sz="1600" b="0" i="0" u="none" strike="noStrike" kern="0" cap="none" spc="0" normalizeH="0" baseline="0" noProof="0" dirty="0" err="1">
                <a:ln>
                  <a:noFill/>
                </a:ln>
                <a:solidFill>
                  <a:srgbClr val="000000"/>
                </a:solidFill>
                <a:effectLst/>
                <a:uLnTx/>
                <a:uFillTx/>
                <a:latin typeface="Dosis" pitchFamily="2" charset="0"/>
                <a:sym typeface="Arial"/>
              </a:rPr>
              <a:t>memiliki</a:t>
            </a:r>
            <a:r>
              <a:rPr kumimoji="0" lang="en-US" sz="1600" b="0" i="0" u="none" strike="noStrike" kern="0" cap="none" spc="0" normalizeH="0" baseline="0" noProof="0" dirty="0">
                <a:ln>
                  <a:noFill/>
                </a:ln>
                <a:solidFill>
                  <a:srgbClr val="000000"/>
                </a:solidFill>
                <a:effectLst/>
                <a:uLnTx/>
                <a:uFillTx/>
                <a:latin typeface="Dosis" pitchFamily="2" charset="0"/>
                <a:sym typeface="Arial"/>
              </a:rPr>
              <a:t> </a:t>
            </a:r>
            <a:r>
              <a:rPr kumimoji="0" lang="en-US" sz="1600" b="0" i="0" u="none" strike="noStrike" kern="0" cap="none" spc="0" normalizeH="0" baseline="0" noProof="0" dirty="0" err="1">
                <a:ln>
                  <a:noFill/>
                </a:ln>
                <a:solidFill>
                  <a:srgbClr val="000000"/>
                </a:solidFill>
                <a:effectLst/>
                <a:uLnTx/>
                <a:uFillTx/>
                <a:latin typeface="Dosis" pitchFamily="2" charset="0"/>
                <a:sym typeface="Arial"/>
              </a:rPr>
              <a:t>persentase</a:t>
            </a:r>
            <a:r>
              <a:rPr kumimoji="0" lang="en-US" sz="1600" b="0" i="0" u="none" strike="noStrike" kern="0" cap="none" spc="0" normalizeH="0" baseline="0" noProof="0" dirty="0">
                <a:ln>
                  <a:noFill/>
                </a:ln>
                <a:solidFill>
                  <a:srgbClr val="000000"/>
                </a:solidFill>
                <a:effectLst/>
                <a:uLnTx/>
                <a:uFillTx/>
                <a:latin typeface="Dosis" pitchFamily="2" charset="0"/>
                <a:sym typeface="Arial"/>
              </a:rPr>
              <a:t> 33.59%.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206829" y="560375"/>
            <a:ext cx="8730342" cy="4400453"/>
          </a:xfrm>
          <a:prstGeom prst="rect">
            <a:avLst/>
          </a:prstGeom>
        </p:spPr>
        <p:txBody>
          <a:bodyPr spcFirstLastPara="1" wrap="square" lIns="91425" tIns="91425" rIns="91425" bIns="91425" anchor="ctr" anchorCtr="0">
            <a:noAutofit/>
          </a:bodyPr>
          <a:lstStyle/>
          <a:p>
            <a:pPr marL="0" lvl="0" indent="0" rtl="0">
              <a:spcBef>
                <a:spcPts val="0"/>
              </a:spcBef>
              <a:spcAft>
                <a:spcPts val="1200"/>
              </a:spcAft>
              <a:buNone/>
            </a:pPr>
            <a:r>
              <a:rPr lang="id-ID" sz="1600" b="1" dirty="0">
                <a:solidFill>
                  <a:schemeClr val="dk1"/>
                </a:solidFill>
                <a:latin typeface="Dosis" pitchFamily="2" charset="0"/>
              </a:rPr>
              <a:t>Mengapa hal tersebut dapat terjadi?</a:t>
            </a:r>
          </a:p>
          <a:p>
            <a:pPr marL="0" lvl="0" indent="0" rtl="0">
              <a:spcBef>
                <a:spcPts val="0"/>
              </a:spcBef>
              <a:spcAft>
                <a:spcPts val="1200"/>
              </a:spcAft>
              <a:buNone/>
            </a:pPr>
            <a:r>
              <a:rPr lang="en-US" sz="1600" dirty="0" err="1">
                <a:solidFill>
                  <a:schemeClr val="dk1"/>
                </a:solidFill>
                <a:latin typeface="Dosis" pitchFamily="2" charset="0"/>
              </a:rPr>
              <a:t>Diduga</a:t>
            </a:r>
            <a:r>
              <a:rPr lang="en-US" sz="1600" dirty="0">
                <a:solidFill>
                  <a:schemeClr val="dk1"/>
                </a:solidFill>
                <a:latin typeface="Dosis" pitchFamily="2" charset="0"/>
              </a:rPr>
              <a:t> </a:t>
            </a:r>
            <a:r>
              <a:rPr lang="en-US" sz="1600" dirty="0" err="1">
                <a:solidFill>
                  <a:schemeClr val="dk1"/>
                </a:solidFill>
                <a:latin typeface="Dosis" pitchFamily="2" charset="0"/>
              </a:rPr>
              <a:t>bahwa</a:t>
            </a:r>
            <a:r>
              <a:rPr lang="en-US" sz="1600" dirty="0">
                <a:solidFill>
                  <a:schemeClr val="dk1"/>
                </a:solidFill>
                <a:latin typeface="Dosis" pitchFamily="2" charset="0"/>
              </a:rPr>
              <a:t> </a:t>
            </a:r>
            <a:r>
              <a:rPr lang="en-US" sz="1600" dirty="0" err="1">
                <a:solidFill>
                  <a:schemeClr val="dk1"/>
                </a:solidFill>
                <a:latin typeface="Dosis" pitchFamily="2" charset="0"/>
              </a:rPr>
              <a:t>mayoritas</a:t>
            </a:r>
            <a:r>
              <a:rPr lang="en-US" sz="1600" dirty="0">
                <a:solidFill>
                  <a:schemeClr val="dk1"/>
                </a:solidFill>
                <a:latin typeface="Dosis" pitchFamily="2" charset="0"/>
              </a:rPr>
              <a:t> </a:t>
            </a:r>
            <a:r>
              <a:rPr lang="en-US" sz="1600" dirty="0" err="1">
                <a:solidFill>
                  <a:schemeClr val="dk1"/>
                </a:solidFill>
                <a:latin typeface="Dosis" pitchFamily="2" charset="0"/>
              </a:rPr>
              <a:t>pelanggan</a:t>
            </a:r>
            <a:r>
              <a:rPr lang="en-US" sz="1600" dirty="0">
                <a:solidFill>
                  <a:schemeClr val="dk1"/>
                </a:solidFill>
                <a:latin typeface="Dosis" pitchFamily="2" charset="0"/>
              </a:rPr>
              <a:t> yang </a:t>
            </a:r>
            <a:r>
              <a:rPr lang="en-US" sz="1600" dirty="0" err="1">
                <a:solidFill>
                  <a:schemeClr val="dk1"/>
                </a:solidFill>
                <a:latin typeface="Dosis" pitchFamily="2" charset="0"/>
              </a:rPr>
              <a:t>memesan</a:t>
            </a:r>
            <a:r>
              <a:rPr lang="en-US" sz="1600" dirty="0">
                <a:solidFill>
                  <a:schemeClr val="dk1"/>
                </a:solidFill>
                <a:latin typeface="Dosis" pitchFamily="2" charset="0"/>
              </a:rPr>
              <a:t> Hotel City </a:t>
            </a:r>
            <a:r>
              <a:rPr lang="en-US" sz="1600" dirty="0" err="1">
                <a:solidFill>
                  <a:schemeClr val="dk1"/>
                </a:solidFill>
                <a:latin typeface="Dosis" pitchFamily="2" charset="0"/>
              </a:rPr>
              <a:t>ini</a:t>
            </a:r>
            <a:r>
              <a:rPr lang="en-US" sz="1600" dirty="0">
                <a:solidFill>
                  <a:schemeClr val="dk1"/>
                </a:solidFill>
                <a:latin typeface="Dosis" pitchFamily="2" charset="0"/>
              </a:rPr>
              <a:t> </a:t>
            </a:r>
            <a:r>
              <a:rPr lang="en-US" sz="1600" dirty="0" err="1">
                <a:solidFill>
                  <a:schemeClr val="dk1"/>
                </a:solidFill>
                <a:latin typeface="Dosis" pitchFamily="2" charset="0"/>
              </a:rPr>
              <a:t>merupakan</a:t>
            </a:r>
            <a:r>
              <a:rPr lang="en-US" sz="1600" dirty="0">
                <a:solidFill>
                  <a:schemeClr val="dk1"/>
                </a:solidFill>
                <a:latin typeface="Dosis" pitchFamily="2" charset="0"/>
              </a:rPr>
              <a:t> </a:t>
            </a:r>
            <a:r>
              <a:rPr lang="en-US" sz="1600" dirty="0" err="1">
                <a:solidFill>
                  <a:schemeClr val="dk1"/>
                </a:solidFill>
                <a:latin typeface="Dosis" pitchFamily="2" charset="0"/>
              </a:rPr>
              <a:t>pelancong</a:t>
            </a:r>
            <a:r>
              <a:rPr lang="en-US" sz="1600" dirty="0">
                <a:solidFill>
                  <a:schemeClr val="dk1"/>
                </a:solidFill>
                <a:latin typeface="Dosis" pitchFamily="2" charset="0"/>
              </a:rPr>
              <a:t> yang </a:t>
            </a:r>
            <a:r>
              <a:rPr lang="en-US" sz="1600" dirty="0" err="1">
                <a:solidFill>
                  <a:schemeClr val="dk1"/>
                </a:solidFill>
                <a:latin typeface="Dosis" pitchFamily="2" charset="0"/>
              </a:rPr>
              <a:t>memiliki</a:t>
            </a:r>
            <a:r>
              <a:rPr lang="en-US" sz="1600" dirty="0">
                <a:solidFill>
                  <a:schemeClr val="dk1"/>
                </a:solidFill>
                <a:latin typeface="Dosis" pitchFamily="2" charset="0"/>
              </a:rPr>
              <a:t> </a:t>
            </a:r>
            <a:r>
              <a:rPr lang="en-US" sz="1600" dirty="0" err="1">
                <a:solidFill>
                  <a:schemeClr val="dk1"/>
                </a:solidFill>
                <a:latin typeface="Dosis" pitchFamily="2" charset="0"/>
              </a:rPr>
              <a:t>aktivitas</a:t>
            </a:r>
            <a:r>
              <a:rPr lang="en-US" sz="1600" dirty="0">
                <a:solidFill>
                  <a:schemeClr val="dk1"/>
                </a:solidFill>
                <a:latin typeface="Dosis" pitchFamily="2" charset="0"/>
              </a:rPr>
              <a:t> </a:t>
            </a:r>
            <a:r>
              <a:rPr lang="en-US" sz="1600" dirty="0" err="1">
                <a:solidFill>
                  <a:schemeClr val="dk1"/>
                </a:solidFill>
                <a:latin typeface="Dosis" pitchFamily="2" charset="0"/>
              </a:rPr>
              <a:t>utama</a:t>
            </a:r>
            <a:r>
              <a:rPr lang="en-US" sz="1600" dirty="0">
                <a:solidFill>
                  <a:schemeClr val="dk1"/>
                </a:solidFill>
                <a:latin typeface="Dosis" pitchFamily="2" charset="0"/>
              </a:rPr>
              <a:t> </a:t>
            </a:r>
            <a:r>
              <a:rPr lang="en-US" sz="1600" dirty="0" err="1">
                <a:solidFill>
                  <a:schemeClr val="dk1"/>
                </a:solidFill>
                <a:latin typeface="Dosis" pitchFamily="2" charset="0"/>
              </a:rPr>
              <a:t>disekitar</a:t>
            </a:r>
            <a:r>
              <a:rPr lang="en-US" sz="1600" dirty="0">
                <a:solidFill>
                  <a:schemeClr val="dk1"/>
                </a:solidFill>
                <a:latin typeface="Dosis" pitchFamily="2" charset="0"/>
              </a:rPr>
              <a:t> </a:t>
            </a:r>
            <a:r>
              <a:rPr lang="en-US" sz="1600" dirty="0" err="1">
                <a:solidFill>
                  <a:schemeClr val="dk1"/>
                </a:solidFill>
                <a:latin typeface="Dosis" pitchFamily="2" charset="0"/>
              </a:rPr>
              <a:t>tempat</a:t>
            </a:r>
            <a:r>
              <a:rPr lang="en-US" sz="1600" dirty="0">
                <a:solidFill>
                  <a:schemeClr val="dk1"/>
                </a:solidFill>
                <a:latin typeface="Dosis" pitchFamily="2" charset="0"/>
              </a:rPr>
              <a:t> </a:t>
            </a:r>
            <a:r>
              <a:rPr lang="en-US" sz="1600" dirty="0" err="1">
                <a:solidFill>
                  <a:schemeClr val="dk1"/>
                </a:solidFill>
                <a:latin typeface="Dosis" pitchFamily="2" charset="0"/>
              </a:rPr>
              <a:t>mereka</a:t>
            </a:r>
            <a:r>
              <a:rPr lang="en-US" sz="1600" dirty="0">
                <a:solidFill>
                  <a:schemeClr val="dk1"/>
                </a:solidFill>
                <a:latin typeface="Dosis" pitchFamily="2" charset="0"/>
              </a:rPr>
              <a:t> </a:t>
            </a:r>
            <a:r>
              <a:rPr lang="en-US" sz="1600" dirty="0" err="1">
                <a:solidFill>
                  <a:schemeClr val="dk1"/>
                </a:solidFill>
                <a:latin typeface="Dosis" pitchFamily="2" charset="0"/>
              </a:rPr>
              <a:t>menginap</a:t>
            </a:r>
            <a:r>
              <a:rPr lang="en-US" sz="1600" dirty="0">
                <a:solidFill>
                  <a:schemeClr val="dk1"/>
                </a:solidFill>
                <a:latin typeface="Dosis" pitchFamily="2" charset="0"/>
              </a:rPr>
              <a:t>, </a:t>
            </a:r>
            <a:r>
              <a:rPr lang="en-US" sz="1600" dirty="0" err="1">
                <a:solidFill>
                  <a:schemeClr val="dk1"/>
                </a:solidFill>
                <a:latin typeface="Dosis" pitchFamily="2" charset="0"/>
              </a:rPr>
              <a:t>bukan</a:t>
            </a:r>
            <a:r>
              <a:rPr lang="en-US" sz="1600" dirty="0">
                <a:solidFill>
                  <a:schemeClr val="dk1"/>
                </a:solidFill>
                <a:latin typeface="Dosis" pitchFamily="2" charset="0"/>
              </a:rPr>
              <a:t> </a:t>
            </a:r>
            <a:r>
              <a:rPr lang="en-US" sz="1600" dirty="0" err="1">
                <a:solidFill>
                  <a:schemeClr val="dk1"/>
                </a:solidFill>
                <a:latin typeface="Dosis" pitchFamily="2" charset="0"/>
              </a:rPr>
              <a:t>tujuan</a:t>
            </a:r>
            <a:r>
              <a:rPr lang="en-US" sz="1600" dirty="0">
                <a:solidFill>
                  <a:schemeClr val="dk1"/>
                </a:solidFill>
                <a:latin typeface="Dosis" pitchFamily="2" charset="0"/>
              </a:rPr>
              <a:t> </a:t>
            </a:r>
            <a:r>
              <a:rPr lang="en-US" sz="1600" dirty="0" err="1">
                <a:solidFill>
                  <a:schemeClr val="dk1"/>
                </a:solidFill>
                <a:latin typeface="Dosis" pitchFamily="2" charset="0"/>
              </a:rPr>
              <a:t>utama</a:t>
            </a:r>
            <a:r>
              <a:rPr lang="en-US" sz="1600" dirty="0">
                <a:solidFill>
                  <a:schemeClr val="dk1"/>
                </a:solidFill>
                <a:latin typeface="Dosis" pitchFamily="2" charset="0"/>
              </a:rPr>
              <a:t> </a:t>
            </a:r>
            <a:r>
              <a:rPr lang="en-US" sz="1600" dirty="0" err="1">
                <a:solidFill>
                  <a:schemeClr val="dk1"/>
                </a:solidFill>
                <a:latin typeface="Dosis" pitchFamily="2" charset="0"/>
              </a:rPr>
              <a:t>mereka</a:t>
            </a:r>
            <a:r>
              <a:rPr lang="en-US" sz="1600" dirty="0">
                <a:solidFill>
                  <a:schemeClr val="dk1"/>
                </a:solidFill>
                <a:latin typeface="Dosis" pitchFamily="2" charset="0"/>
              </a:rPr>
              <a:t> </a:t>
            </a:r>
            <a:r>
              <a:rPr lang="en-US" sz="1600" dirty="0" err="1">
                <a:solidFill>
                  <a:schemeClr val="dk1"/>
                </a:solidFill>
                <a:latin typeface="Dosis" pitchFamily="2" charset="0"/>
              </a:rPr>
              <a:t>untuk</a:t>
            </a:r>
            <a:r>
              <a:rPr lang="en-US" sz="1600" dirty="0">
                <a:solidFill>
                  <a:schemeClr val="dk1"/>
                </a:solidFill>
                <a:latin typeface="Dosis" pitchFamily="2" charset="0"/>
              </a:rPr>
              <a:t> </a:t>
            </a:r>
            <a:r>
              <a:rPr lang="en-US" sz="1600" dirty="0" err="1">
                <a:solidFill>
                  <a:schemeClr val="dk1"/>
                </a:solidFill>
                <a:latin typeface="Dosis" pitchFamily="2" charset="0"/>
              </a:rPr>
              <a:t>melakukan</a:t>
            </a:r>
            <a:r>
              <a:rPr lang="en-US" sz="1600" dirty="0">
                <a:solidFill>
                  <a:schemeClr val="dk1"/>
                </a:solidFill>
                <a:latin typeface="Dosis" pitchFamily="2" charset="0"/>
              </a:rPr>
              <a:t> </a:t>
            </a:r>
            <a:r>
              <a:rPr lang="en-US" sz="1600" dirty="0" err="1">
                <a:solidFill>
                  <a:schemeClr val="dk1"/>
                </a:solidFill>
                <a:latin typeface="Dosis" pitchFamily="2" charset="0"/>
              </a:rPr>
              <a:t>aktivitas</a:t>
            </a:r>
            <a:r>
              <a:rPr lang="en-US" sz="1600" dirty="0">
                <a:solidFill>
                  <a:schemeClr val="dk1"/>
                </a:solidFill>
                <a:latin typeface="Dosis" pitchFamily="2" charset="0"/>
              </a:rPr>
              <a:t> di hotel.</a:t>
            </a:r>
          </a:p>
          <a:p>
            <a:pPr marL="0" lvl="0" indent="0" rtl="0">
              <a:spcBef>
                <a:spcPts val="0"/>
              </a:spcBef>
              <a:spcAft>
                <a:spcPts val="1200"/>
              </a:spcAft>
              <a:buNone/>
            </a:pPr>
            <a:r>
              <a:rPr lang="id-ID" sz="1600" dirty="0">
                <a:solidFill>
                  <a:schemeClr val="dk1"/>
                </a:solidFill>
                <a:latin typeface="Dosis" pitchFamily="2" charset="0"/>
              </a:rPr>
              <a:t>Selain itu, </a:t>
            </a:r>
            <a:r>
              <a:rPr lang="en-US" sz="1600" dirty="0">
                <a:solidFill>
                  <a:schemeClr val="dk1"/>
                </a:solidFill>
                <a:latin typeface="Dosis" pitchFamily="2" charset="0"/>
              </a:rPr>
              <a:t>City hotel </a:t>
            </a:r>
            <a:r>
              <a:rPr lang="en-US" sz="1600" dirty="0" err="1">
                <a:solidFill>
                  <a:schemeClr val="dk1"/>
                </a:solidFill>
                <a:latin typeface="Dosis" pitchFamily="2" charset="0"/>
              </a:rPr>
              <a:t>biasanya</a:t>
            </a:r>
            <a:r>
              <a:rPr lang="en-US" sz="1600" dirty="0">
                <a:solidFill>
                  <a:schemeClr val="dk1"/>
                </a:solidFill>
                <a:latin typeface="Dosis" pitchFamily="2" charset="0"/>
              </a:rPr>
              <a:t> </a:t>
            </a:r>
            <a:r>
              <a:rPr lang="en-US" sz="1600" dirty="0" err="1">
                <a:solidFill>
                  <a:schemeClr val="dk1"/>
                </a:solidFill>
                <a:latin typeface="Dosis" pitchFamily="2" charset="0"/>
              </a:rPr>
              <a:t>terletak</a:t>
            </a:r>
            <a:r>
              <a:rPr lang="en-US" sz="1600" dirty="0">
                <a:solidFill>
                  <a:schemeClr val="dk1"/>
                </a:solidFill>
                <a:latin typeface="Dosis" pitchFamily="2" charset="0"/>
              </a:rPr>
              <a:t> di </a:t>
            </a:r>
            <a:r>
              <a:rPr lang="en-US" sz="1600" dirty="0" err="1">
                <a:solidFill>
                  <a:schemeClr val="dk1"/>
                </a:solidFill>
                <a:latin typeface="Dosis" pitchFamily="2" charset="0"/>
              </a:rPr>
              <a:t>pusat</a:t>
            </a:r>
            <a:r>
              <a:rPr lang="en-US" sz="1600" dirty="0">
                <a:solidFill>
                  <a:schemeClr val="dk1"/>
                </a:solidFill>
                <a:latin typeface="Dosis" pitchFamily="2" charset="0"/>
              </a:rPr>
              <a:t> </a:t>
            </a:r>
            <a:r>
              <a:rPr lang="en-US" sz="1600" dirty="0" err="1">
                <a:solidFill>
                  <a:schemeClr val="dk1"/>
                </a:solidFill>
                <a:latin typeface="Dosis" pitchFamily="2" charset="0"/>
              </a:rPr>
              <a:t>kota</a:t>
            </a:r>
            <a:r>
              <a:rPr lang="en-US" sz="1600" dirty="0">
                <a:solidFill>
                  <a:schemeClr val="dk1"/>
                </a:solidFill>
                <a:latin typeface="Dosis" pitchFamily="2" charset="0"/>
              </a:rPr>
              <a:t> </a:t>
            </a:r>
            <a:r>
              <a:rPr lang="en-US" sz="1600" dirty="0" err="1">
                <a:solidFill>
                  <a:schemeClr val="dk1"/>
                </a:solidFill>
                <a:latin typeface="Dosis" pitchFamily="2" charset="0"/>
              </a:rPr>
              <a:t>atau</a:t>
            </a:r>
            <a:r>
              <a:rPr lang="en-US" sz="1600" dirty="0">
                <a:solidFill>
                  <a:schemeClr val="dk1"/>
                </a:solidFill>
                <a:latin typeface="Dosis" pitchFamily="2" charset="0"/>
              </a:rPr>
              <a:t> </a:t>
            </a:r>
            <a:r>
              <a:rPr lang="en-US" sz="1600" dirty="0" err="1">
                <a:solidFill>
                  <a:schemeClr val="dk1"/>
                </a:solidFill>
                <a:latin typeface="Dosis" pitchFamily="2" charset="0"/>
              </a:rPr>
              <a:t>daerah</a:t>
            </a:r>
            <a:r>
              <a:rPr lang="en-US" sz="1600" dirty="0">
                <a:solidFill>
                  <a:schemeClr val="dk1"/>
                </a:solidFill>
                <a:latin typeface="Dosis" pitchFamily="2" charset="0"/>
              </a:rPr>
              <a:t> </a:t>
            </a:r>
            <a:r>
              <a:rPr lang="en-US" sz="1600" dirty="0" err="1">
                <a:solidFill>
                  <a:schemeClr val="dk1"/>
                </a:solidFill>
                <a:latin typeface="Dosis" pitchFamily="2" charset="0"/>
              </a:rPr>
              <a:t>perkotaan</a:t>
            </a:r>
            <a:r>
              <a:rPr lang="en-US" sz="1600" dirty="0">
                <a:solidFill>
                  <a:schemeClr val="dk1"/>
                </a:solidFill>
                <a:latin typeface="Dosis" pitchFamily="2" charset="0"/>
              </a:rPr>
              <a:t>, </a:t>
            </a:r>
            <a:r>
              <a:rPr lang="en-US" sz="1600" dirty="0" err="1">
                <a:solidFill>
                  <a:schemeClr val="dk1"/>
                </a:solidFill>
                <a:latin typeface="Dosis" pitchFamily="2" charset="0"/>
              </a:rPr>
              <a:t>dekat</a:t>
            </a:r>
            <a:r>
              <a:rPr lang="en-US" sz="1600" dirty="0">
                <a:solidFill>
                  <a:schemeClr val="dk1"/>
                </a:solidFill>
                <a:latin typeface="Dosis" pitchFamily="2" charset="0"/>
              </a:rPr>
              <a:t> </a:t>
            </a:r>
            <a:r>
              <a:rPr lang="en-US" sz="1600" dirty="0" err="1">
                <a:solidFill>
                  <a:schemeClr val="dk1"/>
                </a:solidFill>
                <a:latin typeface="Dosis" pitchFamily="2" charset="0"/>
              </a:rPr>
              <a:t>dengan</a:t>
            </a:r>
            <a:r>
              <a:rPr lang="en-US" sz="1600" dirty="0">
                <a:solidFill>
                  <a:schemeClr val="dk1"/>
                </a:solidFill>
                <a:latin typeface="Dosis" pitchFamily="2" charset="0"/>
              </a:rPr>
              <a:t> </a:t>
            </a:r>
            <a:r>
              <a:rPr lang="en-US" sz="1600" dirty="0" err="1">
                <a:solidFill>
                  <a:schemeClr val="dk1"/>
                </a:solidFill>
                <a:latin typeface="Dosis" pitchFamily="2" charset="0"/>
              </a:rPr>
              <a:t>tempat-tempat</a:t>
            </a:r>
            <a:r>
              <a:rPr lang="en-US" sz="1600" dirty="0">
                <a:solidFill>
                  <a:schemeClr val="dk1"/>
                </a:solidFill>
                <a:latin typeface="Dosis" pitchFamily="2" charset="0"/>
              </a:rPr>
              <a:t> </a:t>
            </a:r>
            <a:r>
              <a:rPr lang="en-US" sz="1600" dirty="0" err="1">
                <a:solidFill>
                  <a:schemeClr val="dk1"/>
                </a:solidFill>
                <a:latin typeface="Dosis" pitchFamily="2" charset="0"/>
              </a:rPr>
              <a:t>wisata</a:t>
            </a:r>
            <a:r>
              <a:rPr lang="en-US" sz="1600" dirty="0">
                <a:solidFill>
                  <a:schemeClr val="dk1"/>
                </a:solidFill>
                <a:latin typeface="Dosis" pitchFamily="2" charset="0"/>
              </a:rPr>
              <a:t> dan </a:t>
            </a:r>
            <a:r>
              <a:rPr lang="en-US" sz="1600" dirty="0" err="1">
                <a:solidFill>
                  <a:schemeClr val="dk1"/>
                </a:solidFill>
                <a:latin typeface="Dosis" pitchFamily="2" charset="0"/>
              </a:rPr>
              <a:t>bisnis</a:t>
            </a:r>
            <a:r>
              <a:rPr lang="en-US" sz="1600" dirty="0">
                <a:solidFill>
                  <a:schemeClr val="dk1"/>
                </a:solidFill>
                <a:latin typeface="Dosis" pitchFamily="2" charset="0"/>
              </a:rPr>
              <a:t>. </a:t>
            </a:r>
            <a:r>
              <a:rPr lang="en-US" sz="1600" dirty="0" err="1">
                <a:solidFill>
                  <a:schemeClr val="dk1"/>
                </a:solidFill>
                <a:latin typeface="Dosis" pitchFamily="2" charset="0"/>
              </a:rPr>
              <a:t>Mereka</a:t>
            </a:r>
            <a:r>
              <a:rPr lang="en-US" sz="1600" dirty="0">
                <a:solidFill>
                  <a:schemeClr val="dk1"/>
                </a:solidFill>
                <a:latin typeface="Dosis" pitchFamily="2" charset="0"/>
              </a:rPr>
              <a:t> </a:t>
            </a:r>
            <a:r>
              <a:rPr lang="en-US" sz="1600" dirty="0" err="1">
                <a:solidFill>
                  <a:schemeClr val="dk1"/>
                </a:solidFill>
                <a:latin typeface="Dosis" pitchFamily="2" charset="0"/>
              </a:rPr>
              <a:t>biasanya</a:t>
            </a:r>
            <a:r>
              <a:rPr lang="en-US" sz="1600" dirty="0">
                <a:solidFill>
                  <a:schemeClr val="dk1"/>
                </a:solidFill>
                <a:latin typeface="Dosis" pitchFamily="2" charset="0"/>
              </a:rPr>
              <a:t> </a:t>
            </a:r>
            <a:r>
              <a:rPr lang="en-US" sz="1600" dirty="0" err="1">
                <a:solidFill>
                  <a:schemeClr val="dk1"/>
                </a:solidFill>
                <a:latin typeface="Dosis" pitchFamily="2" charset="0"/>
              </a:rPr>
              <a:t>dirancang</a:t>
            </a:r>
            <a:r>
              <a:rPr lang="en-US" sz="1600" dirty="0">
                <a:solidFill>
                  <a:schemeClr val="dk1"/>
                </a:solidFill>
                <a:latin typeface="Dosis" pitchFamily="2" charset="0"/>
              </a:rPr>
              <a:t> </a:t>
            </a:r>
            <a:r>
              <a:rPr lang="en-US" sz="1600" dirty="0" err="1">
                <a:solidFill>
                  <a:schemeClr val="dk1"/>
                </a:solidFill>
                <a:latin typeface="Dosis" pitchFamily="2" charset="0"/>
              </a:rPr>
              <a:t>untuk</a:t>
            </a:r>
            <a:r>
              <a:rPr lang="en-US" sz="1600" dirty="0">
                <a:solidFill>
                  <a:schemeClr val="dk1"/>
                </a:solidFill>
                <a:latin typeface="Dosis" pitchFamily="2" charset="0"/>
              </a:rPr>
              <a:t> </a:t>
            </a:r>
            <a:r>
              <a:rPr lang="en-US" sz="1600" dirty="0" err="1">
                <a:solidFill>
                  <a:schemeClr val="dk1"/>
                </a:solidFill>
                <a:latin typeface="Dosis" pitchFamily="2" charset="0"/>
              </a:rPr>
              <a:t>memberikan</a:t>
            </a:r>
            <a:r>
              <a:rPr lang="en-US" sz="1600" dirty="0">
                <a:solidFill>
                  <a:schemeClr val="dk1"/>
                </a:solidFill>
                <a:latin typeface="Dosis" pitchFamily="2" charset="0"/>
              </a:rPr>
              <a:t> </a:t>
            </a:r>
            <a:r>
              <a:rPr lang="en-US" sz="1600" dirty="0" err="1">
                <a:solidFill>
                  <a:schemeClr val="dk1"/>
                </a:solidFill>
                <a:latin typeface="Dosis" pitchFamily="2" charset="0"/>
              </a:rPr>
              <a:t>kenyamanan</a:t>
            </a:r>
            <a:r>
              <a:rPr lang="en-US" sz="1600" dirty="0">
                <a:solidFill>
                  <a:schemeClr val="dk1"/>
                </a:solidFill>
                <a:latin typeface="Dosis" pitchFamily="2" charset="0"/>
              </a:rPr>
              <a:t> dan </a:t>
            </a:r>
            <a:r>
              <a:rPr lang="en-US" sz="1600" dirty="0" err="1">
                <a:solidFill>
                  <a:schemeClr val="dk1"/>
                </a:solidFill>
                <a:latin typeface="Dosis" pitchFamily="2" charset="0"/>
              </a:rPr>
              <a:t>kemudahan</a:t>
            </a:r>
            <a:r>
              <a:rPr lang="en-US" sz="1600" dirty="0">
                <a:solidFill>
                  <a:schemeClr val="dk1"/>
                </a:solidFill>
                <a:latin typeface="Dosis" pitchFamily="2" charset="0"/>
              </a:rPr>
              <a:t> </a:t>
            </a:r>
            <a:r>
              <a:rPr lang="en-US" sz="1600" dirty="0" err="1">
                <a:solidFill>
                  <a:schemeClr val="dk1"/>
                </a:solidFill>
                <a:latin typeface="Dosis" pitchFamily="2" charset="0"/>
              </a:rPr>
              <a:t>akses</a:t>
            </a:r>
            <a:r>
              <a:rPr lang="en-US" sz="1600" dirty="0">
                <a:solidFill>
                  <a:schemeClr val="dk1"/>
                </a:solidFill>
                <a:latin typeface="Dosis" pitchFamily="2" charset="0"/>
              </a:rPr>
              <a:t> </a:t>
            </a:r>
            <a:r>
              <a:rPr lang="en-US" sz="1600" dirty="0" err="1">
                <a:solidFill>
                  <a:schemeClr val="dk1"/>
                </a:solidFill>
                <a:latin typeface="Dosis" pitchFamily="2" charset="0"/>
              </a:rPr>
              <a:t>ke</a:t>
            </a:r>
            <a:r>
              <a:rPr lang="en-US" sz="1600" dirty="0">
                <a:solidFill>
                  <a:schemeClr val="dk1"/>
                </a:solidFill>
                <a:latin typeface="Dosis" pitchFamily="2" charset="0"/>
              </a:rPr>
              <a:t> </a:t>
            </a:r>
            <a:r>
              <a:rPr lang="en-US" sz="1600" dirty="0" err="1">
                <a:solidFill>
                  <a:schemeClr val="dk1"/>
                </a:solidFill>
                <a:latin typeface="Dosis" pitchFamily="2" charset="0"/>
              </a:rPr>
              <a:t>fasilitas</a:t>
            </a:r>
            <a:r>
              <a:rPr lang="en-US" sz="1600" dirty="0">
                <a:solidFill>
                  <a:schemeClr val="dk1"/>
                </a:solidFill>
                <a:latin typeface="Dosis" pitchFamily="2" charset="0"/>
              </a:rPr>
              <a:t> dan </a:t>
            </a:r>
            <a:r>
              <a:rPr lang="en-US" sz="1600" dirty="0" err="1">
                <a:solidFill>
                  <a:schemeClr val="dk1"/>
                </a:solidFill>
                <a:latin typeface="Dosis" pitchFamily="2" charset="0"/>
              </a:rPr>
              <a:t>aktivitas</a:t>
            </a:r>
            <a:r>
              <a:rPr lang="en-US" sz="1600" dirty="0">
                <a:solidFill>
                  <a:schemeClr val="dk1"/>
                </a:solidFill>
                <a:latin typeface="Dosis" pitchFamily="2" charset="0"/>
              </a:rPr>
              <a:t> di </a:t>
            </a:r>
            <a:r>
              <a:rPr lang="en-US" sz="1600" dirty="0" err="1">
                <a:solidFill>
                  <a:schemeClr val="dk1"/>
                </a:solidFill>
                <a:latin typeface="Dosis" pitchFamily="2" charset="0"/>
              </a:rPr>
              <a:t>kota</a:t>
            </a:r>
            <a:r>
              <a:rPr lang="en-US" sz="1600" dirty="0">
                <a:solidFill>
                  <a:schemeClr val="dk1"/>
                </a:solidFill>
                <a:latin typeface="Dosis" pitchFamily="2" charset="0"/>
              </a:rPr>
              <a:t>, </a:t>
            </a:r>
            <a:r>
              <a:rPr lang="en-US" sz="1600" dirty="0" err="1">
                <a:solidFill>
                  <a:schemeClr val="dk1"/>
                </a:solidFill>
                <a:latin typeface="Dosis" pitchFamily="2" charset="0"/>
              </a:rPr>
              <a:t>seperti</a:t>
            </a:r>
            <a:r>
              <a:rPr lang="en-US" sz="1600" dirty="0">
                <a:solidFill>
                  <a:schemeClr val="dk1"/>
                </a:solidFill>
                <a:latin typeface="Dosis" pitchFamily="2" charset="0"/>
              </a:rPr>
              <a:t> </a:t>
            </a:r>
            <a:r>
              <a:rPr lang="en-US" sz="1600" dirty="0" err="1">
                <a:solidFill>
                  <a:schemeClr val="dk1"/>
                </a:solidFill>
                <a:latin typeface="Dosis" pitchFamily="2" charset="0"/>
              </a:rPr>
              <a:t>restoran</a:t>
            </a:r>
            <a:r>
              <a:rPr lang="en-US" sz="1600" dirty="0">
                <a:solidFill>
                  <a:schemeClr val="dk1"/>
                </a:solidFill>
                <a:latin typeface="Dosis" pitchFamily="2" charset="0"/>
              </a:rPr>
              <a:t>, </a:t>
            </a:r>
            <a:r>
              <a:rPr lang="en-US" sz="1600" dirty="0" err="1">
                <a:solidFill>
                  <a:schemeClr val="dk1"/>
                </a:solidFill>
                <a:latin typeface="Dosis" pitchFamily="2" charset="0"/>
              </a:rPr>
              <a:t>pusat</a:t>
            </a:r>
            <a:r>
              <a:rPr lang="en-US" sz="1600" dirty="0">
                <a:solidFill>
                  <a:schemeClr val="dk1"/>
                </a:solidFill>
                <a:latin typeface="Dosis" pitchFamily="2" charset="0"/>
              </a:rPr>
              <a:t> </a:t>
            </a:r>
            <a:r>
              <a:rPr lang="en-US" sz="1600" dirty="0" err="1">
                <a:solidFill>
                  <a:schemeClr val="dk1"/>
                </a:solidFill>
                <a:latin typeface="Dosis" pitchFamily="2" charset="0"/>
              </a:rPr>
              <a:t>perbelanjaan</a:t>
            </a:r>
            <a:r>
              <a:rPr lang="en-US" sz="1600" dirty="0">
                <a:solidFill>
                  <a:schemeClr val="dk1"/>
                </a:solidFill>
                <a:latin typeface="Dosis" pitchFamily="2" charset="0"/>
              </a:rPr>
              <a:t>, dan </a:t>
            </a:r>
            <a:r>
              <a:rPr lang="en-US" sz="1600" dirty="0" err="1">
                <a:solidFill>
                  <a:schemeClr val="dk1"/>
                </a:solidFill>
                <a:latin typeface="Dosis" pitchFamily="2" charset="0"/>
              </a:rPr>
              <a:t>tempat</a:t>
            </a:r>
            <a:r>
              <a:rPr lang="en-US" sz="1600" dirty="0">
                <a:solidFill>
                  <a:schemeClr val="dk1"/>
                </a:solidFill>
                <a:latin typeface="Dosis" pitchFamily="2" charset="0"/>
              </a:rPr>
              <a:t> </a:t>
            </a:r>
            <a:r>
              <a:rPr lang="en-US" sz="1600" dirty="0" err="1">
                <a:solidFill>
                  <a:schemeClr val="dk1"/>
                </a:solidFill>
                <a:latin typeface="Dosis" pitchFamily="2" charset="0"/>
              </a:rPr>
              <a:t>wisata</a:t>
            </a:r>
            <a:r>
              <a:rPr lang="en-US" sz="1600" dirty="0">
                <a:solidFill>
                  <a:schemeClr val="dk1"/>
                </a:solidFill>
                <a:latin typeface="Dosis" pitchFamily="2" charset="0"/>
              </a:rPr>
              <a:t>.</a:t>
            </a:r>
            <a:endParaRPr lang="id-ID" sz="1600" dirty="0">
              <a:solidFill>
                <a:schemeClr val="dk1"/>
              </a:solidFill>
              <a:latin typeface="Dosis" pitchFamily="2" charset="0"/>
            </a:endParaRPr>
          </a:p>
          <a:p>
            <a:pPr marL="0" lvl="0" indent="0" rtl="0">
              <a:spcBef>
                <a:spcPts val="0"/>
              </a:spcBef>
              <a:spcAft>
                <a:spcPts val="1200"/>
              </a:spcAft>
              <a:buNone/>
            </a:pPr>
            <a:r>
              <a:rPr lang="id-ID" sz="1600" dirty="0">
                <a:solidFill>
                  <a:schemeClr val="dk1"/>
                </a:solidFill>
                <a:latin typeface="Dosis" pitchFamily="2" charset="0"/>
              </a:rPr>
              <a:t>Sedangkan, Pelanggan yang memesan Resort Hotel diduga memang memiliki tujuan untuk berlibur dan bersantai di tempat ini karena Resort hotel biasanya terletak di tempat-tempat yang indah seperti tepi pantai, pegunungan, atau daerah pedesaan yang tenang dan terdapat fasilitas yang lengkap.</a:t>
            </a:r>
            <a:endParaRPr sz="1600" dirty="0">
              <a:solidFill>
                <a:schemeClr val="dk1"/>
              </a:solidFill>
              <a:latin typeface="Dosis" pitchFamily="2" charset="0"/>
            </a:endParaRPr>
          </a:p>
        </p:txBody>
      </p:sp>
    </p:spTree>
    <p:extLst>
      <p:ext uri="{BB962C8B-B14F-4D97-AF65-F5344CB8AC3E}">
        <p14:creationId xmlns:p14="http://schemas.microsoft.com/office/powerpoint/2010/main" val="57514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A0536066-7F41-4CE2-B672-45C431B037C3}"/>
              </a:ext>
            </a:extLst>
          </p:cNvPr>
          <p:cNvPicPr>
            <a:picLocks noChangeAspect="1"/>
          </p:cNvPicPr>
          <p:nvPr/>
        </p:nvPicPr>
        <p:blipFill>
          <a:blip r:embed="rId3"/>
          <a:stretch>
            <a:fillRect/>
          </a:stretch>
        </p:blipFill>
        <p:spPr>
          <a:xfrm>
            <a:off x="423610" y="1108404"/>
            <a:ext cx="8296779" cy="3758541"/>
          </a:xfrm>
          <a:prstGeom prst="rect">
            <a:avLst/>
          </a:prstGeom>
        </p:spPr>
      </p:pic>
      <p:sp>
        <p:nvSpPr>
          <p:cNvPr id="7" name="Google Shape;55;p13">
            <a:extLst>
              <a:ext uri="{FF2B5EF4-FFF2-40B4-BE49-F238E27FC236}">
                <a16:creationId xmlns:a16="http://schemas.microsoft.com/office/drawing/2014/main" id="{4C8CE891-6053-4174-9376-EDB612A61397}"/>
              </a:ext>
            </a:extLst>
          </p:cNvPr>
          <p:cNvSpPr txBox="1">
            <a:spLocks noGrp="1"/>
          </p:cNvSpPr>
          <p:nvPr>
            <p:ph type="body" idx="1"/>
          </p:nvPr>
        </p:nvSpPr>
        <p:spPr>
          <a:xfrm>
            <a:off x="149679" y="585204"/>
            <a:ext cx="8844641"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id-ID" sz="1600" dirty="0">
                <a:solidFill>
                  <a:schemeClr val="dk1"/>
                </a:solidFill>
                <a:latin typeface="Dosis" pitchFamily="2" charset="0"/>
              </a:rPr>
              <a:t>Jika dilihat secara bulanan, dapat dilihat pada grafik dibawah ini</a:t>
            </a:r>
            <a:endParaRPr sz="1600" dirty="0">
              <a:solidFill>
                <a:schemeClr val="dk1"/>
              </a:solidFill>
              <a:latin typeface="Dosis" pitchFamily="2" charset="0"/>
            </a:endParaRPr>
          </a:p>
        </p:txBody>
      </p:sp>
    </p:spTree>
    <p:extLst>
      <p:ext uri="{BB962C8B-B14F-4D97-AF65-F5344CB8AC3E}">
        <p14:creationId xmlns:p14="http://schemas.microsoft.com/office/powerpoint/2010/main" val="895127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141515" y="617861"/>
            <a:ext cx="8817428" cy="4400453"/>
          </a:xfrm>
          <a:prstGeom prst="rect">
            <a:avLst/>
          </a:prstGeom>
        </p:spPr>
        <p:txBody>
          <a:bodyPr spcFirstLastPara="1" wrap="square" lIns="91425" tIns="91425" rIns="91425" bIns="91425" anchor="ctr" anchorCtr="0">
            <a:noAutofit/>
          </a:bodyPr>
          <a:lstStyle/>
          <a:p>
            <a:pPr marL="0" lvl="0" indent="0" rtl="0">
              <a:spcBef>
                <a:spcPts val="0"/>
              </a:spcBef>
              <a:spcAft>
                <a:spcPts val="1200"/>
              </a:spcAft>
              <a:buNone/>
            </a:pPr>
            <a:r>
              <a:rPr lang="id-ID" sz="1600" dirty="0">
                <a:solidFill>
                  <a:schemeClr val="dk1"/>
                </a:solidFill>
                <a:latin typeface="Dosis" pitchFamily="2" charset="0"/>
              </a:rPr>
              <a:t>Dari grafik tersebut, dapat dibuat kesimpulan sebagai berikut.</a:t>
            </a:r>
          </a:p>
          <a:p>
            <a:pPr marL="342900" lvl="0" rtl="0">
              <a:spcBef>
                <a:spcPts val="0"/>
              </a:spcBef>
              <a:spcAft>
                <a:spcPts val="1200"/>
              </a:spcAft>
              <a:buFont typeface="+mj-lt"/>
              <a:buAutoNum type="arabicPeriod"/>
            </a:pPr>
            <a:r>
              <a:rPr lang="en-US" sz="1600" dirty="0">
                <a:solidFill>
                  <a:schemeClr val="dk1"/>
                </a:solidFill>
                <a:latin typeface="Dosis" pitchFamily="2" charset="0"/>
              </a:rPr>
              <a:t>Tingkat </a:t>
            </a:r>
            <a:r>
              <a:rPr lang="en-US" sz="1600" dirty="0" err="1">
                <a:solidFill>
                  <a:schemeClr val="dk1"/>
                </a:solidFill>
                <a:latin typeface="Dosis" pitchFamily="2" charset="0"/>
              </a:rPr>
              <a:t>pemesanan</a:t>
            </a:r>
            <a:r>
              <a:rPr lang="en-US" sz="1600" dirty="0">
                <a:solidFill>
                  <a:schemeClr val="dk1"/>
                </a:solidFill>
                <a:latin typeface="Dosis" pitchFamily="2" charset="0"/>
              </a:rPr>
              <a:t> pada </a:t>
            </a:r>
            <a:r>
              <a:rPr lang="en-US" sz="1600" dirty="0" err="1">
                <a:solidFill>
                  <a:schemeClr val="dk1"/>
                </a:solidFill>
                <a:latin typeface="Dosis" pitchFamily="2" charset="0"/>
              </a:rPr>
              <a:t>periode</a:t>
            </a:r>
            <a:r>
              <a:rPr lang="en-US" sz="1600" dirty="0">
                <a:solidFill>
                  <a:schemeClr val="dk1"/>
                </a:solidFill>
                <a:latin typeface="Dosis" pitchFamily="2" charset="0"/>
              </a:rPr>
              <a:t> </a:t>
            </a:r>
            <a:r>
              <a:rPr lang="en-US" sz="1600" dirty="0" err="1">
                <a:solidFill>
                  <a:schemeClr val="dk1"/>
                </a:solidFill>
                <a:latin typeface="Dosis" pitchFamily="2" charset="0"/>
              </a:rPr>
              <a:t>Januari</a:t>
            </a:r>
            <a:r>
              <a:rPr lang="en-US" sz="1600" dirty="0">
                <a:solidFill>
                  <a:schemeClr val="dk1"/>
                </a:solidFill>
                <a:latin typeface="Dosis" pitchFamily="2" charset="0"/>
              </a:rPr>
              <a:t> – </a:t>
            </a:r>
            <a:r>
              <a:rPr lang="en-US" sz="1600" dirty="0" err="1">
                <a:solidFill>
                  <a:schemeClr val="dk1"/>
                </a:solidFill>
                <a:latin typeface="Dosis" pitchFamily="2" charset="0"/>
              </a:rPr>
              <a:t>Maret</a:t>
            </a:r>
            <a:r>
              <a:rPr lang="id-ID" sz="1600" dirty="0">
                <a:solidFill>
                  <a:schemeClr val="dk1"/>
                </a:solidFill>
                <a:latin typeface="Dosis" pitchFamily="2" charset="0"/>
              </a:rPr>
              <a:t> merupakan tingkat pemesanan </a:t>
            </a:r>
            <a:r>
              <a:rPr lang="en-US" sz="1600" dirty="0" err="1">
                <a:solidFill>
                  <a:schemeClr val="dk1"/>
                </a:solidFill>
                <a:latin typeface="Dosis" pitchFamily="2" charset="0"/>
              </a:rPr>
              <a:t>terendah</a:t>
            </a:r>
            <a:r>
              <a:rPr lang="en-US" sz="1600" dirty="0">
                <a:solidFill>
                  <a:schemeClr val="dk1"/>
                </a:solidFill>
                <a:latin typeface="Dosis" pitchFamily="2" charset="0"/>
              </a:rPr>
              <a:t>. Hal </a:t>
            </a:r>
            <a:r>
              <a:rPr lang="en-US" sz="1600" dirty="0" err="1">
                <a:solidFill>
                  <a:schemeClr val="dk1"/>
                </a:solidFill>
                <a:latin typeface="Dosis" pitchFamily="2" charset="0"/>
              </a:rPr>
              <a:t>ini</a:t>
            </a:r>
            <a:r>
              <a:rPr lang="en-US" sz="1600" dirty="0">
                <a:solidFill>
                  <a:schemeClr val="dk1"/>
                </a:solidFill>
                <a:latin typeface="Dosis" pitchFamily="2" charset="0"/>
              </a:rPr>
              <a:t> </a:t>
            </a:r>
            <a:r>
              <a:rPr lang="en-US" sz="1600" dirty="0" err="1">
                <a:solidFill>
                  <a:schemeClr val="dk1"/>
                </a:solidFill>
                <a:latin typeface="Dosis" pitchFamily="2" charset="0"/>
              </a:rPr>
              <a:t>dapat</a:t>
            </a:r>
            <a:r>
              <a:rPr lang="en-US" sz="1600" dirty="0">
                <a:solidFill>
                  <a:schemeClr val="dk1"/>
                </a:solidFill>
                <a:latin typeface="Dosis" pitchFamily="2" charset="0"/>
              </a:rPr>
              <a:t> </a:t>
            </a:r>
            <a:r>
              <a:rPr lang="en-US" sz="1600" dirty="0" err="1">
                <a:solidFill>
                  <a:schemeClr val="dk1"/>
                </a:solidFill>
                <a:latin typeface="Dosis" pitchFamily="2" charset="0"/>
              </a:rPr>
              <a:t>dikarenakan</a:t>
            </a:r>
            <a:r>
              <a:rPr lang="en-US" sz="1600" dirty="0">
                <a:solidFill>
                  <a:schemeClr val="dk1"/>
                </a:solidFill>
                <a:latin typeface="Dosis" pitchFamily="2" charset="0"/>
              </a:rPr>
              <a:t> </a:t>
            </a:r>
            <a:r>
              <a:rPr lang="en-US" sz="1600" dirty="0" err="1">
                <a:solidFill>
                  <a:schemeClr val="dk1"/>
                </a:solidFill>
                <a:latin typeface="Dosis" pitchFamily="2" charset="0"/>
              </a:rPr>
              <a:t>sedikit</a:t>
            </a:r>
            <a:r>
              <a:rPr lang="en-US" sz="1600" dirty="0">
                <a:solidFill>
                  <a:schemeClr val="dk1"/>
                </a:solidFill>
                <a:latin typeface="Dosis" pitchFamily="2" charset="0"/>
              </a:rPr>
              <a:t> </a:t>
            </a:r>
            <a:r>
              <a:rPr lang="en-US" sz="1600" dirty="0" err="1">
                <a:solidFill>
                  <a:schemeClr val="dk1"/>
                </a:solidFill>
                <a:latin typeface="Dosis" pitchFamily="2" charset="0"/>
              </a:rPr>
              <a:t>sekali</a:t>
            </a:r>
            <a:r>
              <a:rPr lang="en-US" sz="1600" dirty="0">
                <a:solidFill>
                  <a:schemeClr val="dk1"/>
                </a:solidFill>
                <a:latin typeface="Dosis" pitchFamily="2" charset="0"/>
              </a:rPr>
              <a:t> </a:t>
            </a:r>
            <a:r>
              <a:rPr lang="en-US" sz="1600" dirty="0" err="1">
                <a:solidFill>
                  <a:schemeClr val="dk1"/>
                </a:solidFill>
                <a:latin typeface="Dosis" pitchFamily="2" charset="0"/>
              </a:rPr>
              <a:t>hari</a:t>
            </a:r>
            <a:r>
              <a:rPr lang="en-US" sz="1600" dirty="0">
                <a:solidFill>
                  <a:schemeClr val="dk1"/>
                </a:solidFill>
                <a:latin typeface="Dosis" pitchFamily="2" charset="0"/>
              </a:rPr>
              <a:t> </a:t>
            </a:r>
            <a:r>
              <a:rPr lang="en-US" sz="1600" dirty="0" err="1">
                <a:solidFill>
                  <a:schemeClr val="dk1"/>
                </a:solidFill>
                <a:latin typeface="Dosis" pitchFamily="2" charset="0"/>
              </a:rPr>
              <a:t>libur</a:t>
            </a:r>
            <a:r>
              <a:rPr lang="en-US" sz="1600" dirty="0">
                <a:solidFill>
                  <a:schemeClr val="dk1"/>
                </a:solidFill>
                <a:latin typeface="Dosis" pitchFamily="2" charset="0"/>
              </a:rPr>
              <a:t> </a:t>
            </a:r>
            <a:r>
              <a:rPr lang="en-US" sz="1600" dirty="0" err="1">
                <a:solidFill>
                  <a:schemeClr val="dk1"/>
                </a:solidFill>
                <a:latin typeface="Dosis" pitchFamily="2" charset="0"/>
              </a:rPr>
              <a:t>nasional</a:t>
            </a:r>
            <a:r>
              <a:rPr lang="id-ID" sz="1600" dirty="0">
                <a:solidFill>
                  <a:schemeClr val="dk1"/>
                </a:solidFill>
                <a:latin typeface="Dosis" pitchFamily="2" charset="0"/>
              </a:rPr>
              <a:t>. Selain itu, bulan tersebut merupakan </a:t>
            </a:r>
            <a:r>
              <a:rPr lang="en-US" sz="1600" dirty="0" err="1">
                <a:solidFill>
                  <a:schemeClr val="dk1"/>
                </a:solidFill>
                <a:latin typeface="Dosis" pitchFamily="2" charset="0"/>
              </a:rPr>
              <a:t>awal</a:t>
            </a:r>
            <a:r>
              <a:rPr lang="en-US" sz="1600" dirty="0">
                <a:solidFill>
                  <a:schemeClr val="dk1"/>
                </a:solidFill>
                <a:latin typeface="Dosis" pitchFamily="2" charset="0"/>
              </a:rPr>
              <a:t> </a:t>
            </a:r>
            <a:r>
              <a:rPr lang="en-US" sz="1600" dirty="0" err="1">
                <a:solidFill>
                  <a:schemeClr val="dk1"/>
                </a:solidFill>
                <a:latin typeface="Dosis" pitchFamily="2" charset="0"/>
              </a:rPr>
              <a:t>tahun</a:t>
            </a:r>
            <a:r>
              <a:rPr lang="en-US" sz="1600" dirty="0">
                <a:solidFill>
                  <a:schemeClr val="dk1"/>
                </a:solidFill>
                <a:latin typeface="Dosis" pitchFamily="2" charset="0"/>
              </a:rPr>
              <a:t> </a:t>
            </a:r>
            <a:r>
              <a:rPr lang="en-US" sz="1600" dirty="0" err="1">
                <a:solidFill>
                  <a:schemeClr val="dk1"/>
                </a:solidFill>
                <a:latin typeface="Dosis" pitchFamily="2" charset="0"/>
              </a:rPr>
              <a:t>ajaran</a:t>
            </a:r>
            <a:r>
              <a:rPr lang="en-US" sz="1600" dirty="0">
                <a:solidFill>
                  <a:schemeClr val="dk1"/>
                </a:solidFill>
                <a:latin typeface="Dosis" pitchFamily="2" charset="0"/>
              </a:rPr>
              <a:t> </a:t>
            </a:r>
            <a:r>
              <a:rPr lang="en-US" sz="1600" dirty="0" err="1">
                <a:solidFill>
                  <a:schemeClr val="dk1"/>
                </a:solidFill>
                <a:latin typeface="Dosis" pitchFamily="2" charset="0"/>
              </a:rPr>
              <a:t>baru</a:t>
            </a:r>
            <a:r>
              <a:rPr lang="en-US" sz="1600" dirty="0">
                <a:solidFill>
                  <a:schemeClr val="dk1"/>
                </a:solidFill>
                <a:latin typeface="Dosis" pitchFamily="2" charset="0"/>
              </a:rPr>
              <a:t> </a:t>
            </a:r>
            <a:r>
              <a:rPr lang="en-US" sz="1600" dirty="0" err="1">
                <a:solidFill>
                  <a:schemeClr val="dk1"/>
                </a:solidFill>
                <a:latin typeface="Dosis" pitchFamily="2" charset="0"/>
              </a:rPr>
              <a:t>bagi</a:t>
            </a:r>
            <a:r>
              <a:rPr lang="en-US" sz="1600" dirty="0">
                <a:solidFill>
                  <a:schemeClr val="dk1"/>
                </a:solidFill>
                <a:latin typeface="Dosis" pitchFamily="2" charset="0"/>
              </a:rPr>
              <a:t> </a:t>
            </a:r>
            <a:r>
              <a:rPr lang="en-US" sz="1600" dirty="0" err="1">
                <a:solidFill>
                  <a:schemeClr val="dk1"/>
                </a:solidFill>
                <a:latin typeface="Dosis" pitchFamily="2" charset="0"/>
              </a:rPr>
              <a:t>pelajar</a:t>
            </a:r>
            <a:r>
              <a:rPr lang="id-ID" sz="1600" dirty="0">
                <a:solidFill>
                  <a:schemeClr val="dk1"/>
                </a:solidFill>
                <a:latin typeface="Dosis" pitchFamily="2" charset="0"/>
              </a:rPr>
              <a:t>. Oleh karena itu, </a:t>
            </a:r>
            <a:r>
              <a:rPr lang="en-US" sz="1600" dirty="0" err="1">
                <a:solidFill>
                  <a:schemeClr val="dk1"/>
                </a:solidFill>
                <a:latin typeface="Dosis" pitchFamily="2" charset="0"/>
              </a:rPr>
              <a:t>memiliki</a:t>
            </a:r>
            <a:r>
              <a:rPr lang="en-US" sz="1600" dirty="0">
                <a:solidFill>
                  <a:schemeClr val="dk1"/>
                </a:solidFill>
                <a:latin typeface="Dosis" pitchFamily="2" charset="0"/>
              </a:rPr>
              <a:t> </a:t>
            </a:r>
            <a:r>
              <a:rPr lang="en-US" sz="1600" dirty="0" err="1">
                <a:solidFill>
                  <a:schemeClr val="dk1"/>
                </a:solidFill>
                <a:latin typeface="Dosis" pitchFamily="2" charset="0"/>
              </a:rPr>
              <a:t>aktivitas</a:t>
            </a:r>
            <a:r>
              <a:rPr lang="en-US" sz="1600" dirty="0">
                <a:solidFill>
                  <a:schemeClr val="dk1"/>
                </a:solidFill>
                <a:latin typeface="Dosis" pitchFamily="2" charset="0"/>
              </a:rPr>
              <a:t> </a:t>
            </a:r>
            <a:r>
              <a:rPr lang="en-US" sz="1600" dirty="0" err="1">
                <a:solidFill>
                  <a:schemeClr val="dk1"/>
                </a:solidFill>
                <a:latin typeface="Dosis" pitchFamily="2" charset="0"/>
              </a:rPr>
              <a:t>perjalanan</a:t>
            </a:r>
            <a:r>
              <a:rPr lang="en-US" sz="1600" dirty="0">
                <a:solidFill>
                  <a:schemeClr val="dk1"/>
                </a:solidFill>
                <a:latin typeface="Dosis" pitchFamily="2" charset="0"/>
              </a:rPr>
              <a:t> </a:t>
            </a:r>
            <a:r>
              <a:rPr lang="en-US" sz="1600" dirty="0" err="1">
                <a:solidFill>
                  <a:schemeClr val="dk1"/>
                </a:solidFill>
                <a:latin typeface="Dosis" pitchFamily="2" charset="0"/>
              </a:rPr>
              <a:t>bisnis</a:t>
            </a:r>
            <a:r>
              <a:rPr lang="en-US" sz="1600" dirty="0">
                <a:solidFill>
                  <a:schemeClr val="dk1"/>
                </a:solidFill>
                <a:latin typeface="Dosis" pitchFamily="2" charset="0"/>
              </a:rPr>
              <a:t> </a:t>
            </a:r>
            <a:r>
              <a:rPr lang="id-ID" sz="1600" dirty="0">
                <a:solidFill>
                  <a:schemeClr val="dk1"/>
                </a:solidFill>
                <a:latin typeface="Dosis" pitchFamily="2" charset="0"/>
              </a:rPr>
              <a:t>pada bulan tersebut </a:t>
            </a:r>
            <a:r>
              <a:rPr lang="en-US" sz="1600" dirty="0" err="1">
                <a:solidFill>
                  <a:schemeClr val="dk1"/>
                </a:solidFill>
                <a:latin typeface="Dosis" pitchFamily="2" charset="0"/>
              </a:rPr>
              <a:t>tidak</a:t>
            </a:r>
            <a:r>
              <a:rPr lang="en-US" sz="1600" dirty="0">
                <a:solidFill>
                  <a:schemeClr val="dk1"/>
                </a:solidFill>
                <a:latin typeface="Dosis" pitchFamily="2" charset="0"/>
              </a:rPr>
              <a:t> </a:t>
            </a:r>
            <a:r>
              <a:rPr lang="id-ID" sz="1600" dirty="0">
                <a:solidFill>
                  <a:schemeClr val="dk1"/>
                </a:solidFill>
                <a:latin typeface="Dosis" pitchFamily="2" charset="0"/>
              </a:rPr>
              <a:t>se</a:t>
            </a:r>
            <a:r>
              <a:rPr lang="en-US" sz="1600" dirty="0" err="1">
                <a:solidFill>
                  <a:schemeClr val="dk1"/>
                </a:solidFill>
                <a:latin typeface="Dosis" pitchFamily="2" charset="0"/>
              </a:rPr>
              <a:t>sibu</a:t>
            </a:r>
            <a:r>
              <a:rPr lang="id-ID" sz="1600" dirty="0">
                <a:solidFill>
                  <a:schemeClr val="dk1"/>
                </a:solidFill>
                <a:latin typeface="Dosis" pitchFamily="2" charset="0"/>
              </a:rPr>
              <a:t>k bulan-bulan lainnya di</a:t>
            </a:r>
            <a:r>
              <a:rPr lang="en-US" sz="1600" dirty="0" err="1">
                <a:solidFill>
                  <a:schemeClr val="dk1"/>
                </a:solidFill>
                <a:latin typeface="Dosis" pitchFamily="2" charset="0"/>
              </a:rPr>
              <a:t>karena</a:t>
            </a:r>
            <a:r>
              <a:rPr lang="id-ID" sz="1600" dirty="0">
                <a:solidFill>
                  <a:schemeClr val="dk1"/>
                </a:solidFill>
                <a:latin typeface="Dosis" pitchFamily="2" charset="0"/>
              </a:rPr>
              <a:t>kan</a:t>
            </a:r>
            <a:r>
              <a:rPr lang="en-US" sz="1600" dirty="0">
                <a:solidFill>
                  <a:schemeClr val="dk1"/>
                </a:solidFill>
                <a:latin typeface="Dosis" pitchFamily="2" charset="0"/>
              </a:rPr>
              <a:t> </a:t>
            </a:r>
            <a:r>
              <a:rPr lang="en-US" sz="1600" dirty="0" err="1">
                <a:solidFill>
                  <a:schemeClr val="dk1"/>
                </a:solidFill>
                <a:latin typeface="Dosis" pitchFamily="2" charset="0"/>
              </a:rPr>
              <a:t>masih</a:t>
            </a:r>
            <a:r>
              <a:rPr lang="en-US" sz="1600" dirty="0">
                <a:solidFill>
                  <a:schemeClr val="dk1"/>
                </a:solidFill>
                <a:latin typeface="Dosis" pitchFamily="2" charset="0"/>
              </a:rPr>
              <a:t> </a:t>
            </a:r>
            <a:r>
              <a:rPr lang="en-US" sz="1600" dirty="0" err="1">
                <a:solidFill>
                  <a:schemeClr val="dk1"/>
                </a:solidFill>
                <a:latin typeface="Dosis" pitchFamily="2" charset="0"/>
              </a:rPr>
              <a:t>awal</a:t>
            </a:r>
            <a:r>
              <a:rPr lang="en-US" sz="1600" dirty="0">
                <a:solidFill>
                  <a:schemeClr val="dk1"/>
                </a:solidFill>
                <a:latin typeface="Dosis" pitchFamily="2" charset="0"/>
              </a:rPr>
              <a:t> </a:t>
            </a:r>
            <a:r>
              <a:rPr lang="en-US" sz="1600" dirty="0" err="1">
                <a:solidFill>
                  <a:schemeClr val="dk1"/>
                </a:solidFill>
                <a:latin typeface="Dosis" pitchFamily="2" charset="0"/>
              </a:rPr>
              <a:t>tahun</a:t>
            </a:r>
            <a:r>
              <a:rPr lang="en-US" sz="1600" dirty="0">
                <a:solidFill>
                  <a:schemeClr val="dk1"/>
                </a:solidFill>
                <a:latin typeface="Dosis" pitchFamily="2" charset="0"/>
              </a:rPr>
              <a:t>.</a:t>
            </a:r>
            <a:endParaRPr lang="id-ID" sz="1600" dirty="0">
              <a:solidFill>
                <a:schemeClr val="dk1"/>
              </a:solidFill>
              <a:latin typeface="Dosis" pitchFamily="2" charset="0"/>
            </a:endParaRPr>
          </a:p>
          <a:p>
            <a:pPr marL="342900" lvl="0" rtl="0">
              <a:spcBef>
                <a:spcPts val="0"/>
              </a:spcBef>
              <a:spcAft>
                <a:spcPts val="1200"/>
              </a:spcAft>
              <a:buFont typeface="+mj-lt"/>
              <a:buAutoNum type="arabicPeriod"/>
            </a:pPr>
            <a:r>
              <a:rPr lang="en-US" sz="1600" dirty="0" err="1">
                <a:solidFill>
                  <a:schemeClr val="dk1"/>
                </a:solidFill>
                <a:latin typeface="Dosis" pitchFamily="2" charset="0"/>
              </a:rPr>
              <a:t>Pemesanan</a:t>
            </a:r>
            <a:r>
              <a:rPr lang="en-US" sz="1600" dirty="0">
                <a:solidFill>
                  <a:schemeClr val="dk1"/>
                </a:solidFill>
                <a:latin typeface="Dosis" pitchFamily="2" charset="0"/>
              </a:rPr>
              <a:t> </a:t>
            </a:r>
            <a:r>
              <a:rPr lang="en-US" sz="1600" dirty="0" err="1">
                <a:solidFill>
                  <a:schemeClr val="dk1"/>
                </a:solidFill>
                <a:latin typeface="Dosis" pitchFamily="2" charset="0"/>
              </a:rPr>
              <a:t>kedua</a:t>
            </a:r>
            <a:r>
              <a:rPr lang="en-US" sz="1600" dirty="0">
                <a:solidFill>
                  <a:schemeClr val="dk1"/>
                </a:solidFill>
                <a:latin typeface="Dosis" pitchFamily="2" charset="0"/>
              </a:rPr>
              <a:t> </a:t>
            </a:r>
            <a:r>
              <a:rPr lang="en-US" sz="1600" dirty="0" err="1">
                <a:solidFill>
                  <a:schemeClr val="dk1"/>
                </a:solidFill>
                <a:latin typeface="Dosis" pitchFamily="2" charset="0"/>
              </a:rPr>
              <a:t>tipe</a:t>
            </a:r>
            <a:r>
              <a:rPr lang="en-US" sz="1600" dirty="0">
                <a:solidFill>
                  <a:schemeClr val="dk1"/>
                </a:solidFill>
                <a:latin typeface="Dosis" pitchFamily="2" charset="0"/>
              </a:rPr>
              <a:t> hotel pada </a:t>
            </a:r>
            <a:r>
              <a:rPr lang="en-US" sz="1600" dirty="0" err="1">
                <a:solidFill>
                  <a:schemeClr val="dk1"/>
                </a:solidFill>
                <a:latin typeface="Dosis" pitchFamily="2" charset="0"/>
              </a:rPr>
              <a:t>perode</a:t>
            </a:r>
            <a:r>
              <a:rPr lang="en-US" sz="1600" dirty="0">
                <a:solidFill>
                  <a:schemeClr val="dk1"/>
                </a:solidFill>
                <a:latin typeface="Dosis" pitchFamily="2" charset="0"/>
              </a:rPr>
              <a:t> </a:t>
            </a:r>
            <a:r>
              <a:rPr lang="en-US" sz="1600" dirty="0" err="1">
                <a:solidFill>
                  <a:schemeClr val="dk1"/>
                </a:solidFill>
                <a:latin typeface="Dosis" pitchFamily="2" charset="0"/>
              </a:rPr>
              <a:t>bulan</a:t>
            </a:r>
            <a:r>
              <a:rPr lang="en-US" sz="1600" dirty="0">
                <a:solidFill>
                  <a:schemeClr val="dk1"/>
                </a:solidFill>
                <a:latin typeface="Dosis" pitchFamily="2" charset="0"/>
              </a:rPr>
              <a:t> Mei - </a:t>
            </a:r>
            <a:r>
              <a:rPr lang="en-US" sz="1600" dirty="0" err="1">
                <a:solidFill>
                  <a:schemeClr val="dk1"/>
                </a:solidFill>
                <a:latin typeface="Dosis" pitchFamily="2" charset="0"/>
              </a:rPr>
              <a:t>Agustus</a:t>
            </a:r>
            <a:r>
              <a:rPr lang="en-US" sz="1600" dirty="0">
                <a:solidFill>
                  <a:schemeClr val="dk1"/>
                </a:solidFill>
                <a:latin typeface="Dosis" pitchFamily="2" charset="0"/>
              </a:rPr>
              <a:t> </a:t>
            </a:r>
            <a:r>
              <a:rPr lang="en-US" sz="1600" dirty="0" err="1">
                <a:solidFill>
                  <a:schemeClr val="dk1"/>
                </a:solidFill>
                <a:latin typeface="Dosis" pitchFamily="2" charset="0"/>
              </a:rPr>
              <a:t>memiliki</a:t>
            </a:r>
            <a:r>
              <a:rPr lang="en-US" sz="1600" dirty="0">
                <a:solidFill>
                  <a:schemeClr val="dk1"/>
                </a:solidFill>
                <a:latin typeface="Dosis" pitchFamily="2" charset="0"/>
              </a:rPr>
              <a:t> </a:t>
            </a:r>
            <a:r>
              <a:rPr lang="en-US" sz="1600" dirty="0" err="1">
                <a:solidFill>
                  <a:schemeClr val="dk1"/>
                </a:solidFill>
                <a:latin typeface="Dosis" pitchFamily="2" charset="0"/>
              </a:rPr>
              <a:t>nilai</a:t>
            </a:r>
            <a:r>
              <a:rPr lang="en-US" sz="1600" dirty="0">
                <a:solidFill>
                  <a:schemeClr val="dk1"/>
                </a:solidFill>
                <a:latin typeface="Dosis" pitchFamily="2" charset="0"/>
              </a:rPr>
              <a:t> </a:t>
            </a:r>
            <a:r>
              <a:rPr lang="en-US" sz="1600" dirty="0" err="1">
                <a:solidFill>
                  <a:schemeClr val="dk1"/>
                </a:solidFill>
                <a:latin typeface="Dosis" pitchFamily="2" charset="0"/>
              </a:rPr>
              <a:t>tertinggi</a:t>
            </a:r>
            <a:r>
              <a:rPr lang="en-US" sz="1600" dirty="0">
                <a:solidFill>
                  <a:schemeClr val="dk1"/>
                </a:solidFill>
                <a:latin typeface="Dosis" pitchFamily="2" charset="0"/>
              </a:rPr>
              <a:t> (</a:t>
            </a:r>
            <a:r>
              <a:rPr lang="en-US" sz="1600" dirty="0" err="1">
                <a:solidFill>
                  <a:schemeClr val="dk1"/>
                </a:solidFill>
                <a:latin typeface="Dosis" pitchFamily="2" charset="0"/>
              </a:rPr>
              <a:t>terutama</a:t>
            </a:r>
            <a:r>
              <a:rPr lang="en-US" sz="1600" dirty="0">
                <a:solidFill>
                  <a:schemeClr val="dk1"/>
                </a:solidFill>
                <a:latin typeface="Dosis" pitchFamily="2" charset="0"/>
              </a:rPr>
              <a:t> </a:t>
            </a:r>
            <a:r>
              <a:rPr lang="en-US" sz="1600" dirty="0" err="1">
                <a:solidFill>
                  <a:schemeClr val="dk1"/>
                </a:solidFill>
                <a:latin typeface="Dosis" pitchFamily="2" charset="0"/>
              </a:rPr>
              <a:t>untuk</a:t>
            </a:r>
            <a:r>
              <a:rPr lang="en-US" sz="1600" dirty="0">
                <a:solidFill>
                  <a:schemeClr val="dk1"/>
                </a:solidFill>
                <a:latin typeface="Dosis" pitchFamily="2" charset="0"/>
              </a:rPr>
              <a:t> City Hotel), </a:t>
            </a:r>
            <a:r>
              <a:rPr lang="en-US" sz="1600" dirty="0" err="1">
                <a:solidFill>
                  <a:schemeClr val="dk1"/>
                </a:solidFill>
                <a:latin typeface="Dosis" pitchFamily="2" charset="0"/>
              </a:rPr>
              <a:t>serta</a:t>
            </a:r>
            <a:r>
              <a:rPr lang="en-US" sz="1600" dirty="0">
                <a:solidFill>
                  <a:schemeClr val="dk1"/>
                </a:solidFill>
                <a:latin typeface="Dosis" pitchFamily="2" charset="0"/>
              </a:rPr>
              <a:t> </a:t>
            </a:r>
            <a:r>
              <a:rPr lang="en-US" sz="1600" dirty="0" err="1">
                <a:solidFill>
                  <a:schemeClr val="dk1"/>
                </a:solidFill>
                <a:latin typeface="Dosis" pitchFamily="2" charset="0"/>
              </a:rPr>
              <a:t>mengalami</a:t>
            </a:r>
            <a:r>
              <a:rPr lang="en-US" sz="1600" dirty="0">
                <a:solidFill>
                  <a:schemeClr val="dk1"/>
                </a:solidFill>
                <a:latin typeface="Dosis" pitchFamily="2" charset="0"/>
              </a:rPr>
              <a:t> </a:t>
            </a:r>
            <a:r>
              <a:rPr lang="en-US" sz="1600" dirty="0" err="1">
                <a:solidFill>
                  <a:schemeClr val="dk1"/>
                </a:solidFill>
                <a:latin typeface="Dosis" pitchFamily="2" charset="0"/>
              </a:rPr>
              <a:t>peningkatan</a:t>
            </a:r>
            <a:r>
              <a:rPr lang="en-US" sz="1600" dirty="0">
                <a:solidFill>
                  <a:schemeClr val="dk1"/>
                </a:solidFill>
                <a:latin typeface="Dosis" pitchFamily="2" charset="0"/>
              </a:rPr>
              <a:t> yang </a:t>
            </a:r>
            <a:r>
              <a:rPr lang="en-US" sz="1600" dirty="0" err="1">
                <a:solidFill>
                  <a:schemeClr val="dk1"/>
                </a:solidFill>
                <a:latin typeface="Dosis" pitchFamily="2" charset="0"/>
              </a:rPr>
              <a:t>signifikan</a:t>
            </a:r>
            <a:r>
              <a:rPr lang="en-US" sz="1600" dirty="0">
                <a:solidFill>
                  <a:schemeClr val="dk1"/>
                </a:solidFill>
                <a:latin typeface="Dosis" pitchFamily="2" charset="0"/>
              </a:rPr>
              <a:t> pada </a:t>
            </a:r>
            <a:r>
              <a:rPr lang="en-US" sz="1600" dirty="0" err="1">
                <a:solidFill>
                  <a:schemeClr val="dk1"/>
                </a:solidFill>
                <a:latin typeface="Dosis" pitchFamily="2" charset="0"/>
              </a:rPr>
              <a:t>periode</a:t>
            </a:r>
            <a:r>
              <a:rPr lang="en-US" sz="1600" dirty="0">
                <a:solidFill>
                  <a:schemeClr val="dk1"/>
                </a:solidFill>
                <a:latin typeface="Dosis" pitchFamily="2" charset="0"/>
              </a:rPr>
              <a:t> </a:t>
            </a:r>
            <a:r>
              <a:rPr lang="en-US" sz="1600" dirty="0" err="1">
                <a:solidFill>
                  <a:schemeClr val="dk1"/>
                </a:solidFill>
                <a:latin typeface="Dosis" pitchFamily="2" charset="0"/>
              </a:rPr>
              <a:t>waktu</a:t>
            </a:r>
            <a:r>
              <a:rPr lang="en-US" sz="1600" dirty="0">
                <a:solidFill>
                  <a:schemeClr val="dk1"/>
                </a:solidFill>
                <a:latin typeface="Dosis" pitchFamily="2" charset="0"/>
              </a:rPr>
              <a:t> </a:t>
            </a:r>
            <a:r>
              <a:rPr lang="en-US" sz="1600" dirty="0" err="1">
                <a:solidFill>
                  <a:schemeClr val="dk1"/>
                </a:solidFill>
                <a:latin typeface="Dosis" pitchFamily="2" charset="0"/>
              </a:rPr>
              <a:t>tersebut</a:t>
            </a:r>
            <a:r>
              <a:rPr lang="en-US" sz="1600" dirty="0">
                <a:solidFill>
                  <a:schemeClr val="dk1"/>
                </a:solidFill>
                <a:latin typeface="Dosis" pitchFamily="2" charset="0"/>
              </a:rPr>
              <a:t>.</a:t>
            </a:r>
            <a:r>
              <a:rPr lang="id-ID" sz="1600" dirty="0">
                <a:solidFill>
                  <a:schemeClr val="dk1"/>
                </a:solidFill>
                <a:latin typeface="Dosis" pitchFamily="2" charset="0"/>
              </a:rPr>
              <a:t> </a:t>
            </a:r>
            <a:r>
              <a:rPr lang="en-US" sz="1600" dirty="0">
                <a:solidFill>
                  <a:schemeClr val="dk1"/>
                </a:solidFill>
                <a:latin typeface="Dosis" pitchFamily="2" charset="0"/>
              </a:rPr>
              <a:t>Hal </a:t>
            </a:r>
            <a:r>
              <a:rPr lang="en-US" sz="1600" dirty="0" err="1">
                <a:solidFill>
                  <a:schemeClr val="dk1"/>
                </a:solidFill>
                <a:latin typeface="Dosis" pitchFamily="2" charset="0"/>
              </a:rPr>
              <a:t>ini</a:t>
            </a:r>
            <a:r>
              <a:rPr lang="en-US" sz="1600" dirty="0">
                <a:solidFill>
                  <a:schemeClr val="dk1"/>
                </a:solidFill>
                <a:latin typeface="Dosis" pitchFamily="2" charset="0"/>
              </a:rPr>
              <a:t> </a:t>
            </a:r>
            <a:r>
              <a:rPr lang="en-US" sz="1600" dirty="0" err="1">
                <a:solidFill>
                  <a:schemeClr val="dk1"/>
                </a:solidFill>
                <a:latin typeface="Dosis" pitchFamily="2" charset="0"/>
              </a:rPr>
              <a:t>dapat</a:t>
            </a:r>
            <a:r>
              <a:rPr lang="en-US" sz="1600" dirty="0">
                <a:solidFill>
                  <a:schemeClr val="dk1"/>
                </a:solidFill>
                <a:latin typeface="Dosis" pitchFamily="2" charset="0"/>
              </a:rPr>
              <a:t> </a:t>
            </a:r>
            <a:r>
              <a:rPr lang="en-US" sz="1600" dirty="0" err="1">
                <a:solidFill>
                  <a:schemeClr val="dk1"/>
                </a:solidFill>
                <a:latin typeface="Dosis" pitchFamily="2" charset="0"/>
              </a:rPr>
              <a:t>dikarenakan</a:t>
            </a:r>
            <a:r>
              <a:rPr lang="en-US" sz="1600" dirty="0">
                <a:solidFill>
                  <a:schemeClr val="dk1"/>
                </a:solidFill>
                <a:latin typeface="Dosis" pitchFamily="2" charset="0"/>
              </a:rPr>
              <a:t> </a:t>
            </a:r>
            <a:r>
              <a:rPr lang="en-US" sz="1600" dirty="0" err="1">
                <a:solidFill>
                  <a:schemeClr val="dk1"/>
                </a:solidFill>
                <a:latin typeface="Dosis" pitchFamily="2" charset="0"/>
              </a:rPr>
              <a:t>selain</a:t>
            </a:r>
            <a:r>
              <a:rPr lang="en-US" sz="1600" dirty="0">
                <a:solidFill>
                  <a:schemeClr val="dk1"/>
                </a:solidFill>
                <a:latin typeface="Dosis" pitchFamily="2" charset="0"/>
              </a:rPr>
              <a:t> </a:t>
            </a:r>
            <a:r>
              <a:rPr lang="id-ID" sz="1600" dirty="0">
                <a:solidFill>
                  <a:schemeClr val="dk1"/>
                </a:solidFill>
                <a:latin typeface="Dosis" pitchFamily="2" charset="0"/>
              </a:rPr>
              <a:t>adanya </a:t>
            </a:r>
            <a:r>
              <a:rPr lang="en-US" sz="1600" dirty="0" err="1">
                <a:solidFill>
                  <a:schemeClr val="dk1"/>
                </a:solidFill>
                <a:latin typeface="Dosis" pitchFamily="2" charset="0"/>
              </a:rPr>
              <a:t>liburan</a:t>
            </a:r>
            <a:r>
              <a:rPr lang="en-US" sz="1600" dirty="0">
                <a:solidFill>
                  <a:schemeClr val="dk1"/>
                </a:solidFill>
                <a:latin typeface="Dosis" pitchFamily="2" charset="0"/>
              </a:rPr>
              <a:t> </a:t>
            </a:r>
            <a:r>
              <a:rPr lang="en-US" sz="1600" dirty="0" err="1">
                <a:solidFill>
                  <a:schemeClr val="dk1"/>
                </a:solidFill>
                <a:latin typeface="Dosis" pitchFamily="2" charset="0"/>
              </a:rPr>
              <a:t>sekolah</a:t>
            </a:r>
            <a:r>
              <a:rPr lang="en-US" sz="1600" dirty="0">
                <a:solidFill>
                  <a:schemeClr val="dk1"/>
                </a:solidFill>
                <a:latin typeface="Dosis" pitchFamily="2" charset="0"/>
              </a:rPr>
              <a:t> pada </a:t>
            </a:r>
            <a:r>
              <a:rPr lang="en-US" sz="1600" dirty="0" err="1">
                <a:solidFill>
                  <a:schemeClr val="dk1"/>
                </a:solidFill>
                <a:latin typeface="Dosis" pitchFamily="2" charset="0"/>
              </a:rPr>
              <a:t>bulan</a:t>
            </a:r>
            <a:r>
              <a:rPr lang="en-US" sz="1600" dirty="0">
                <a:solidFill>
                  <a:schemeClr val="dk1"/>
                </a:solidFill>
                <a:latin typeface="Dosis" pitchFamily="2" charset="0"/>
              </a:rPr>
              <a:t> </a:t>
            </a:r>
            <a:r>
              <a:rPr lang="id-ID" sz="1600" dirty="0">
                <a:solidFill>
                  <a:schemeClr val="dk1"/>
                </a:solidFill>
                <a:latin typeface="Dosis" pitchFamily="2" charset="0"/>
              </a:rPr>
              <a:t>tersebut</a:t>
            </a:r>
            <a:r>
              <a:rPr lang="en-US" sz="1600" dirty="0">
                <a:solidFill>
                  <a:schemeClr val="dk1"/>
                </a:solidFill>
                <a:latin typeface="Dosis" pitchFamily="2" charset="0"/>
              </a:rPr>
              <a:t>, juga </a:t>
            </a:r>
            <a:r>
              <a:rPr lang="en-US" sz="1600" dirty="0" err="1">
                <a:solidFill>
                  <a:schemeClr val="dk1"/>
                </a:solidFill>
                <a:latin typeface="Dosis" pitchFamily="2" charset="0"/>
              </a:rPr>
              <a:t>bertepatan</a:t>
            </a:r>
            <a:r>
              <a:rPr lang="en-US" sz="1600" dirty="0">
                <a:solidFill>
                  <a:schemeClr val="dk1"/>
                </a:solidFill>
                <a:latin typeface="Dosis" pitchFamily="2" charset="0"/>
              </a:rPr>
              <a:t> </a:t>
            </a:r>
            <a:r>
              <a:rPr lang="en-US" sz="1600" dirty="0" err="1">
                <a:solidFill>
                  <a:schemeClr val="dk1"/>
                </a:solidFill>
                <a:latin typeface="Dosis" pitchFamily="2" charset="0"/>
              </a:rPr>
              <a:t>dengan</a:t>
            </a:r>
            <a:r>
              <a:rPr lang="en-US" sz="1600" dirty="0">
                <a:solidFill>
                  <a:schemeClr val="dk1"/>
                </a:solidFill>
                <a:latin typeface="Dosis" pitchFamily="2" charset="0"/>
              </a:rPr>
              <a:t> </a:t>
            </a:r>
            <a:r>
              <a:rPr lang="en-US" sz="1600" dirty="0" err="1">
                <a:solidFill>
                  <a:schemeClr val="dk1"/>
                </a:solidFill>
                <a:latin typeface="Dosis" pitchFamily="2" charset="0"/>
              </a:rPr>
              <a:t>banyaknya</a:t>
            </a:r>
            <a:r>
              <a:rPr lang="en-US" sz="1600" dirty="0">
                <a:solidFill>
                  <a:schemeClr val="dk1"/>
                </a:solidFill>
                <a:latin typeface="Dosis" pitchFamily="2" charset="0"/>
              </a:rPr>
              <a:t> </a:t>
            </a:r>
            <a:r>
              <a:rPr lang="en-US" sz="1600" dirty="0" err="1">
                <a:solidFill>
                  <a:schemeClr val="dk1"/>
                </a:solidFill>
                <a:latin typeface="Dosis" pitchFamily="2" charset="0"/>
              </a:rPr>
              <a:t>hari</a:t>
            </a:r>
            <a:r>
              <a:rPr lang="en-US" sz="1600" dirty="0">
                <a:solidFill>
                  <a:schemeClr val="dk1"/>
                </a:solidFill>
                <a:latin typeface="Dosis" pitchFamily="2" charset="0"/>
              </a:rPr>
              <a:t> </a:t>
            </a:r>
            <a:r>
              <a:rPr lang="en-US" sz="1600" dirty="0" err="1">
                <a:solidFill>
                  <a:schemeClr val="dk1"/>
                </a:solidFill>
                <a:latin typeface="Dosis" pitchFamily="2" charset="0"/>
              </a:rPr>
              <a:t>libur</a:t>
            </a:r>
            <a:r>
              <a:rPr lang="en-US" sz="1600" dirty="0">
                <a:solidFill>
                  <a:schemeClr val="dk1"/>
                </a:solidFill>
                <a:latin typeface="Dosis" pitchFamily="2" charset="0"/>
              </a:rPr>
              <a:t> </a:t>
            </a:r>
            <a:r>
              <a:rPr lang="en-US" sz="1600" dirty="0" err="1">
                <a:solidFill>
                  <a:schemeClr val="dk1"/>
                </a:solidFill>
                <a:latin typeface="Dosis" pitchFamily="2" charset="0"/>
              </a:rPr>
              <a:t>nasional</a:t>
            </a:r>
            <a:r>
              <a:rPr lang="en-US" sz="1600" dirty="0">
                <a:solidFill>
                  <a:schemeClr val="dk1"/>
                </a:solidFill>
                <a:latin typeface="Dosis" pitchFamily="2" charset="0"/>
              </a:rPr>
              <a:t> </a:t>
            </a:r>
            <a:r>
              <a:rPr lang="en-US" sz="1600" dirty="0" err="1">
                <a:solidFill>
                  <a:schemeClr val="dk1"/>
                </a:solidFill>
                <a:latin typeface="Dosis" pitchFamily="2" charset="0"/>
              </a:rPr>
              <a:t>seperti</a:t>
            </a:r>
            <a:r>
              <a:rPr lang="en-US" sz="1600" dirty="0">
                <a:solidFill>
                  <a:schemeClr val="dk1"/>
                </a:solidFill>
                <a:latin typeface="Dosis" pitchFamily="2" charset="0"/>
              </a:rPr>
              <a:t> </a:t>
            </a:r>
            <a:r>
              <a:rPr lang="en-US" sz="1600" dirty="0" err="1">
                <a:solidFill>
                  <a:schemeClr val="dk1"/>
                </a:solidFill>
                <a:latin typeface="Dosis" pitchFamily="2" charset="0"/>
              </a:rPr>
              <a:t>cuti</a:t>
            </a:r>
            <a:r>
              <a:rPr lang="en-US" sz="1600" dirty="0">
                <a:solidFill>
                  <a:schemeClr val="dk1"/>
                </a:solidFill>
                <a:latin typeface="Dosis" pitchFamily="2" charset="0"/>
              </a:rPr>
              <a:t> </a:t>
            </a:r>
            <a:r>
              <a:rPr lang="en-US" sz="1600" dirty="0" err="1">
                <a:solidFill>
                  <a:schemeClr val="dk1"/>
                </a:solidFill>
                <a:latin typeface="Dosis" pitchFamily="2" charset="0"/>
              </a:rPr>
              <a:t>bersama</a:t>
            </a:r>
            <a:r>
              <a:rPr lang="en-US" sz="1600" dirty="0">
                <a:solidFill>
                  <a:schemeClr val="dk1"/>
                </a:solidFill>
                <a:latin typeface="Dosis" pitchFamily="2" charset="0"/>
              </a:rPr>
              <a:t> dan </a:t>
            </a:r>
            <a:r>
              <a:rPr lang="id-ID" sz="1600" dirty="0">
                <a:solidFill>
                  <a:schemeClr val="dk1"/>
                </a:solidFill>
                <a:latin typeface="Dosis" pitchFamily="2" charset="0"/>
              </a:rPr>
              <a:t>acara</a:t>
            </a:r>
            <a:r>
              <a:rPr lang="en-US" sz="1600" dirty="0">
                <a:solidFill>
                  <a:schemeClr val="dk1"/>
                </a:solidFill>
                <a:latin typeface="Dosis" pitchFamily="2" charset="0"/>
              </a:rPr>
              <a:t> </a:t>
            </a:r>
            <a:r>
              <a:rPr lang="en-US" sz="1600" dirty="0" err="1">
                <a:solidFill>
                  <a:schemeClr val="dk1"/>
                </a:solidFill>
                <a:latin typeface="Dosis" pitchFamily="2" charset="0"/>
              </a:rPr>
              <a:t>keagamaan</a:t>
            </a:r>
            <a:r>
              <a:rPr lang="en-US" sz="1600" dirty="0">
                <a:solidFill>
                  <a:schemeClr val="dk1"/>
                </a:solidFill>
                <a:latin typeface="Dosis" pitchFamily="2" charset="0"/>
              </a:rPr>
              <a:t> </a:t>
            </a:r>
            <a:r>
              <a:rPr lang="en-US" sz="1600" dirty="0" err="1">
                <a:solidFill>
                  <a:schemeClr val="dk1"/>
                </a:solidFill>
                <a:latin typeface="Dosis" pitchFamily="2" charset="0"/>
              </a:rPr>
              <a:t>seperti</a:t>
            </a:r>
            <a:r>
              <a:rPr lang="en-US" sz="1600" dirty="0">
                <a:solidFill>
                  <a:schemeClr val="dk1"/>
                </a:solidFill>
                <a:latin typeface="Dosis" pitchFamily="2" charset="0"/>
              </a:rPr>
              <a:t> </a:t>
            </a:r>
            <a:r>
              <a:rPr lang="id-ID" sz="1600" dirty="0">
                <a:solidFill>
                  <a:schemeClr val="dk1"/>
                </a:solidFill>
                <a:latin typeface="Dosis" pitchFamily="2" charset="0"/>
              </a:rPr>
              <a:t>bulan R</a:t>
            </a:r>
            <a:r>
              <a:rPr lang="en-US" sz="1600" dirty="0" err="1">
                <a:solidFill>
                  <a:schemeClr val="dk1"/>
                </a:solidFill>
                <a:latin typeface="Dosis" pitchFamily="2" charset="0"/>
              </a:rPr>
              <a:t>amadhan</a:t>
            </a:r>
            <a:r>
              <a:rPr lang="en-US" sz="1600" dirty="0">
                <a:solidFill>
                  <a:schemeClr val="dk1"/>
                </a:solidFill>
                <a:latin typeface="Dosis" pitchFamily="2" charset="0"/>
              </a:rPr>
              <a:t> dan </a:t>
            </a:r>
            <a:r>
              <a:rPr lang="id-ID" sz="1600" dirty="0">
                <a:solidFill>
                  <a:schemeClr val="dk1"/>
                </a:solidFill>
                <a:latin typeface="Dosis" pitchFamily="2" charset="0"/>
              </a:rPr>
              <a:t>Idul Fitri</a:t>
            </a:r>
            <a:r>
              <a:rPr lang="en-US" sz="1600" dirty="0">
                <a:solidFill>
                  <a:schemeClr val="dk1"/>
                </a:solidFill>
                <a:latin typeface="Dosis" pitchFamily="2" charset="0"/>
              </a:rPr>
              <a:t>.</a:t>
            </a:r>
            <a:r>
              <a:rPr lang="id-ID" sz="1600" dirty="0">
                <a:solidFill>
                  <a:schemeClr val="dk1"/>
                </a:solidFill>
                <a:latin typeface="Dosis" pitchFamily="2" charset="0"/>
              </a:rPr>
              <a:t> Oleh karena itu, </a:t>
            </a:r>
            <a:r>
              <a:rPr lang="en-US" sz="1600" dirty="0" err="1">
                <a:solidFill>
                  <a:schemeClr val="dk1"/>
                </a:solidFill>
                <a:latin typeface="Dosis" pitchFamily="2" charset="0"/>
              </a:rPr>
              <a:t>banyak</a:t>
            </a:r>
            <a:r>
              <a:rPr lang="en-US" sz="1600" dirty="0">
                <a:solidFill>
                  <a:schemeClr val="dk1"/>
                </a:solidFill>
                <a:latin typeface="Dosis" pitchFamily="2" charset="0"/>
              </a:rPr>
              <a:t> </a:t>
            </a:r>
            <a:r>
              <a:rPr lang="id-ID" sz="1600" dirty="0">
                <a:solidFill>
                  <a:schemeClr val="dk1"/>
                </a:solidFill>
                <a:latin typeface="Dosis" pitchFamily="2" charset="0"/>
              </a:rPr>
              <a:t>orang yang mengambil </a:t>
            </a:r>
            <a:r>
              <a:rPr lang="en-US" sz="1600" dirty="0" err="1">
                <a:solidFill>
                  <a:schemeClr val="dk1"/>
                </a:solidFill>
                <a:latin typeface="Dosis" pitchFamily="2" charset="0"/>
              </a:rPr>
              <a:t>kesempatan</a:t>
            </a:r>
            <a:r>
              <a:rPr lang="en-US" sz="1600" dirty="0">
                <a:solidFill>
                  <a:schemeClr val="dk1"/>
                </a:solidFill>
                <a:latin typeface="Dosis" pitchFamily="2" charset="0"/>
              </a:rPr>
              <a:t> </a:t>
            </a:r>
            <a:r>
              <a:rPr lang="id-ID" sz="1600" dirty="0">
                <a:solidFill>
                  <a:schemeClr val="dk1"/>
                </a:solidFill>
                <a:latin typeface="Dosis" pitchFamily="2" charset="0"/>
              </a:rPr>
              <a:t>ini </a:t>
            </a:r>
            <a:r>
              <a:rPr lang="en-US" sz="1600" dirty="0" err="1">
                <a:solidFill>
                  <a:schemeClr val="dk1"/>
                </a:solidFill>
                <a:latin typeface="Dosis" pitchFamily="2" charset="0"/>
              </a:rPr>
              <a:t>untuk</a:t>
            </a:r>
            <a:r>
              <a:rPr lang="en-US" sz="1600" dirty="0">
                <a:solidFill>
                  <a:schemeClr val="dk1"/>
                </a:solidFill>
                <a:latin typeface="Dosis" pitchFamily="2" charset="0"/>
              </a:rPr>
              <a:t> </a:t>
            </a:r>
            <a:r>
              <a:rPr lang="en-US" sz="1600" dirty="0" err="1">
                <a:solidFill>
                  <a:schemeClr val="dk1"/>
                </a:solidFill>
                <a:latin typeface="Dosis" pitchFamily="2" charset="0"/>
              </a:rPr>
              <a:t>menfaatkan</a:t>
            </a:r>
            <a:r>
              <a:rPr lang="en-US" sz="1600" dirty="0">
                <a:solidFill>
                  <a:schemeClr val="dk1"/>
                </a:solidFill>
                <a:latin typeface="Dosis" pitchFamily="2" charset="0"/>
              </a:rPr>
              <a:t> </a:t>
            </a:r>
            <a:r>
              <a:rPr lang="en-US" sz="1600" dirty="0" err="1">
                <a:solidFill>
                  <a:schemeClr val="dk1"/>
                </a:solidFill>
                <a:latin typeface="Dosis" pitchFamily="2" charset="0"/>
              </a:rPr>
              <a:t>waktunya</a:t>
            </a:r>
            <a:r>
              <a:rPr lang="en-US" sz="1600" dirty="0">
                <a:solidFill>
                  <a:schemeClr val="dk1"/>
                </a:solidFill>
                <a:latin typeface="Dosis" pitchFamily="2" charset="0"/>
              </a:rPr>
              <a:t> </a:t>
            </a:r>
            <a:r>
              <a:rPr lang="id-ID" sz="1600" dirty="0">
                <a:solidFill>
                  <a:schemeClr val="dk1"/>
                </a:solidFill>
                <a:latin typeface="Dosis" pitchFamily="2" charset="0"/>
              </a:rPr>
              <a:t>dengan </a:t>
            </a:r>
            <a:r>
              <a:rPr lang="en-US" sz="1600" dirty="0" err="1">
                <a:solidFill>
                  <a:schemeClr val="dk1"/>
                </a:solidFill>
                <a:latin typeface="Dosis" pitchFamily="2" charset="0"/>
              </a:rPr>
              <a:t>berlibur</a:t>
            </a:r>
            <a:r>
              <a:rPr lang="en-US" sz="1600" dirty="0">
                <a:solidFill>
                  <a:schemeClr val="dk1"/>
                </a:solidFill>
                <a:latin typeface="Dosis" pitchFamily="2" charset="0"/>
              </a:rPr>
              <a:t>, </a:t>
            </a:r>
            <a:r>
              <a:rPr lang="id-ID" sz="1600" dirty="0">
                <a:solidFill>
                  <a:schemeClr val="dk1"/>
                </a:solidFill>
                <a:latin typeface="Dosis" pitchFamily="2" charset="0"/>
              </a:rPr>
              <a:t>seperti </a:t>
            </a:r>
            <a:r>
              <a:rPr lang="en-US" sz="1600" dirty="0" err="1">
                <a:solidFill>
                  <a:schemeClr val="dk1"/>
                </a:solidFill>
                <a:latin typeface="Dosis" pitchFamily="2" charset="0"/>
              </a:rPr>
              <a:t>berkunjung</a:t>
            </a:r>
            <a:r>
              <a:rPr lang="en-US" sz="1600" dirty="0">
                <a:solidFill>
                  <a:schemeClr val="dk1"/>
                </a:solidFill>
                <a:latin typeface="Dosis" pitchFamily="2" charset="0"/>
              </a:rPr>
              <a:t> </a:t>
            </a:r>
            <a:r>
              <a:rPr lang="en-US" sz="1600" dirty="0" err="1">
                <a:solidFill>
                  <a:schemeClr val="dk1"/>
                </a:solidFill>
                <a:latin typeface="Dosis" pitchFamily="2" charset="0"/>
              </a:rPr>
              <a:t>ke</a:t>
            </a:r>
            <a:r>
              <a:rPr lang="en-US" sz="1600" dirty="0">
                <a:solidFill>
                  <a:schemeClr val="dk1"/>
                </a:solidFill>
                <a:latin typeface="Dosis" pitchFamily="2" charset="0"/>
              </a:rPr>
              <a:t> </a:t>
            </a:r>
            <a:r>
              <a:rPr lang="en-US" sz="1600" dirty="0" err="1">
                <a:solidFill>
                  <a:schemeClr val="dk1"/>
                </a:solidFill>
                <a:latin typeface="Dosis" pitchFamily="2" charset="0"/>
              </a:rPr>
              <a:t>luar</a:t>
            </a:r>
            <a:r>
              <a:rPr lang="en-US" sz="1600" dirty="0">
                <a:solidFill>
                  <a:schemeClr val="dk1"/>
                </a:solidFill>
                <a:latin typeface="Dosis" pitchFamily="2" charset="0"/>
              </a:rPr>
              <a:t> </a:t>
            </a:r>
            <a:r>
              <a:rPr lang="en-US" sz="1600" dirty="0" err="1">
                <a:solidFill>
                  <a:schemeClr val="dk1"/>
                </a:solidFill>
                <a:latin typeface="Dosis" pitchFamily="2" charset="0"/>
              </a:rPr>
              <a:t>kota</a:t>
            </a:r>
            <a:r>
              <a:rPr lang="en-US" sz="1600" dirty="0">
                <a:solidFill>
                  <a:schemeClr val="dk1"/>
                </a:solidFill>
                <a:latin typeface="Dosis" pitchFamily="2" charset="0"/>
              </a:rPr>
              <a:t>, dan </a:t>
            </a:r>
            <a:r>
              <a:rPr lang="en-US" sz="1600" dirty="0" err="1">
                <a:solidFill>
                  <a:schemeClr val="dk1"/>
                </a:solidFill>
                <a:latin typeface="Dosis" pitchFamily="2" charset="0"/>
              </a:rPr>
              <a:t>melakukan</a:t>
            </a:r>
            <a:r>
              <a:rPr lang="en-US" sz="1600" dirty="0">
                <a:solidFill>
                  <a:schemeClr val="dk1"/>
                </a:solidFill>
                <a:latin typeface="Dosis" pitchFamily="2" charset="0"/>
              </a:rPr>
              <a:t> </a:t>
            </a:r>
            <a:r>
              <a:rPr lang="en-US" sz="1600" dirty="0" err="1">
                <a:solidFill>
                  <a:schemeClr val="dk1"/>
                </a:solidFill>
                <a:latin typeface="Dosis" pitchFamily="2" charset="0"/>
              </a:rPr>
              <a:t>pemesanan</a:t>
            </a:r>
            <a:r>
              <a:rPr lang="en-US" sz="1600" dirty="0">
                <a:solidFill>
                  <a:schemeClr val="dk1"/>
                </a:solidFill>
                <a:latin typeface="Dosis" pitchFamily="2" charset="0"/>
              </a:rPr>
              <a:t> hotel.</a:t>
            </a:r>
            <a:endParaRPr lang="id-ID" sz="1600" dirty="0">
              <a:solidFill>
                <a:schemeClr val="dk1"/>
              </a:solidFill>
              <a:latin typeface="Dosis" pitchFamily="2" charset="0"/>
            </a:endParaRPr>
          </a:p>
          <a:p>
            <a:pPr marL="342900" lvl="0" rtl="0">
              <a:spcBef>
                <a:spcPts val="0"/>
              </a:spcBef>
              <a:spcAft>
                <a:spcPts val="1200"/>
              </a:spcAft>
              <a:buFont typeface="+mj-lt"/>
              <a:buAutoNum type="arabicPeriod"/>
            </a:pPr>
            <a:r>
              <a:rPr lang="en-US" sz="1600" dirty="0" err="1">
                <a:solidFill>
                  <a:schemeClr val="dk1"/>
                </a:solidFill>
                <a:latin typeface="Dosis" pitchFamily="2" charset="0"/>
              </a:rPr>
              <a:t>Sedangkan</a:t>
            </a:r>
            <a:r>
              <a:rPr lang="en-US" sz="1600" dirty="0">
                <a:solidFill>
                  <a:schemeClr val="dk1"/>
                </a:solidFill>
                <a:latin typeface="Dosis" pitchFamily="2" charset="0"/>
              </a:rPr>
              <a:t> pada </a:t>
            </a:r>
            <a:r>
              <a:rPr lang="en-US" sz="1600" dirty="0" err="1">
                <a:solidFill>
                  <a:schemeClr val="dk1"/>
                </a:solidFill>
                <a:latin typeface="Dosis" pitchFamily="2" charset="0"/>
              </a:rPr>
              <a:t>musim</a:t>
            </a:r>
            <a:r>
              <a:rPr lang="en-US" sz="1600" dirty="0">
                <a:solidFill>
                  <a:schemeClr val="dk1"/>
                </a:solidFill>
                <a:latin typeface="Dosis" pitchFamily="2" charset="0"/>
              </a:rPr>
              <a:t> </a:t>
            </a:r>
            <a:r>
              <a:rPr lang="en-US" sz="1600" dirty="0" err="1">
                <a:solidFill>
                  <a:schemeClr val="dk1"/>
                </a:solidFill>
                <a:latin typeface="Dosis" pitchFamily="2" charset="0"/>
              </a:rPr>
              <a:t>liburan</a:t>
            </a:r>
            <a:r>
              <a:rPr lang="en-US" sz="1600" dirty="0">
                <a:solidFill>
                  <a:schemeClr val="dk1"/>
                </a:solidFill>
                <a:latin typeface="Dosis" pitchFamily="2" charset="0"/>
              </a:rPr>
              <a:t> </a:t>
            </a:r>
            <a:r>
              <a:rPr lang="en-US" sz="1600" dirty="0" err="1">
                <a:solidFill>
                  <a:schemeClr val="dk1"/>
                </a:solidFill>
                <a:latin typeface="Dosis" pitchFamily="2" charset="0"/>
              </a:rPr>
              <a:t>Oktober</a:t>
            </a:r>
            <a:r>
              <a:rPr lang="en-US" sz="1600" dirty="0">
                <a:solidFill>
                  <a:schemeClr val="dk1"/>
                </a:solidFill>
                <a:latin typeface="Dosis" pitchFamily="2" charset="0"/>
              </a:rPr>
              <a:t> - </a:t>
            </a:r>
            <a:r>
              <a:rPr lang="en-US" sz="1600" dirty="0" err="1">
                <a:solidFill>
                  <a:schemeClr val="dk1"/>
                </a:solidFill>
                <a:latin typeface="Dosis" pitchFamily="2" charset="0"/>
              </a:rPr>
              <a:t>Desember</a:t>
            </a:r>
            <a:r>
              <a:rPr lang="en-US" sz="1600" dirty="0">
                <a:solidFill>
                  <a:schemeClr val="dk1"/>
                </a:solidFill>
                <a:latin typeface="Dosis" pitchFamily="2" charset="0"/>
              </a:rPr>
              <a:t> </a:t>
            </a:r>
            <a:r>
              <a:rPr lang="en-US" sz="1600" dirty="0" err="1">
                <a:solidFill>
                  <a:schemeClr val="dk1"/>
                </a:solidFill>
                <a:latin typeface="Dosis" pitchFamily="2" charset="0"/>
              </a:rPr>
              <a:t>bertepatan</a:t>
            </a:r>
            <a:r>
              <a:rPr lang="en-US" sz="1600" dirty="0">
                <a:solidFill>
                  <a:schemeClr val="dk1"/>
                </a:solidFill>
                <a:latin typeface="Dosis" pitchFamily="2" charset="0"/>
              </a:rPr>
              <a:t> </a:t>
            </a:r>
            <a:r>
              <a:rPr lang="en-US" sz="1600" dirty="0" err="1">
                <a:solidFill>
                  <a:schemeClr val="dk1"/>
                </a:solidFill>
                <a:latin typeface="Dosis" pitchFamily="2" charset="0"/>
              </a:rPr>
              <a:t>depan</a:t>
            </a:r>
            <a:r>
              <a:rPr lang="en-US" sz="1600" dirty="0">
                <a:solidFill>
                  <a:schemeClr val="dk1"/>
                </a:solidFill>
                <a:latin typeface="Dosis" pitchFamily="2" charset="0"/>
              </a:rPr>
              <a:t> </a:t>
            </a:r>
            <a:r>
              <a:rPr lang="en-US" sz="1600" dirty="0" err="1">
                <a:solidFill>
                  <a:schemeClr val="dk1"/>
                </a:solidFill>
                <a:latin typeface="Dosis" pitchFamily="2" charset="0"/>
              </a:rPr>
              <a:t>dengan</a:t>
            </a:r>
            <a:r>
              <a:rPr lang="en-US" sz="1600" dirty="0">
                <a:solidFill>
                  <a:schemeClr val="dk1"/>
                </a:solidFill>
                <a:latin typeface="Dosis" pitchFamily="2" charset="0"/>
              </a:rPr>
              <a:t> natal dan </a:t>
            </a:r>
            <a:r>
              <a:rPr lang="en-US" sz="1600" dirty="0" err="1">
                <a:solidFill>
                  <a:schemeClr val="dk1"/>
                </a:solidFill>
                <a:latin typeface="Dosis" pitchFamily="2" charset="0"/>
              </a:rPr>
              <a:t>tahun</a:t>
            </a:r>
            <a:r>
              <a:rPr lang="en-US" sz="1600" dirty="0">
                <a:solidFill>
                  <a:schemeClr val="dk1"/>
                </a:solidFill>
                <a:latin typeface="Dosis" pitchFamily="2" charset="0"/>
              </a:rPr>
              <a:t> </a:t>
            </a:r>
            <a:r>
              <a:rPr lang="en-US" sz="1600" dirty="0" err="1">
                <a:solidFill>
                  <a:schemeClr val="dk1"/>
                </a:solidFill>
                <a:latin typeface="Dosis" pitchFamily="2" charset="0"/>
              </a:rPr>
              <a:t>baru</a:t>
            </a:r>
            <a:r>
              <a:rPr lang="id-ID" sz="1600" dirty="0">
                <a:solidFill>
                  <a:schemeClr val="dk1"/>
                </a:solidFill>
                <a:latin typeface="Dosis" pitchFamily="2" charset="0"/>
              </a:rPr>
              <a:t>, yang menyebabkan tingkat pemesanan pada bulan tersebut kembali meninggi.</a:t>
            </a:r>
            <a:endParaRPr sz="1600" dirty="0">
              <a:solidFill>
                <a:schemeClr val="dk1"/>
              </a:solidFill>
              <a:latin typeface="Dosis" pitchFamily="2" charset="0"/>
            </a:endParaRPr>
          </a:p>
        </p:txBody>
      </p:sp>
    </p:spTree>
    <p:extLst>
      <p:ext uri="{BB962C8B-B14F-4D97-AF65-F5344CB8AC3E}">
        <p14:creationId xmlns:p14="http://schemas.microsoft.com/office/powerpoint/2010/main" val="312555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889"/>
            <a:ext cx="8055429" cy="5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Impact Analysis of Stay Duration on Hotel Bookings Cancellation Rates</a:t>
            </a:r>
            <a:endParaRPr sz="1798" b="1"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152400" y="671375"/>
            <a:ext cx="8860971" cy="689339"/>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dirty="0" err="1">
                <a:solidFill>
                  <a:schemeClr val="dk1"/>
                </a:solidFill>
                <a:latin typeface="Dosis" pitchFamily="2" charset="0"/>
              </a:rPr>
              <a:t>Analisis</a:t>
            </a:r>
            <a:r>
              <a:rPr lang="en-US" dirty="0">
                <a:solidFill>
                  <a:schemeClr val="dk1"/>
                </a:solidFill>
                <a:latin typeface="Dosis" pitchFamily="2" charset="0"/>
              </a:rPr>
              <a:t> </a:t>
            </a:r>
            <a:r>
              <a:rPr lang="en-US" dirty="0" err="1">
                <a:solidFill>
                  <a:schemeClr val="dk1"/>
                </a:solidFill>
                <a:latin typeface="Dosis" pitchFamily="2" charset="0"/>
              </a:rPr>
              <a:t>ini</a:t>
            </a:r>
            <a:r>
              <a:rPr lang="en-US" dirty="0">
                <a:solidFill>
                  <a:schemeClr val="dk1"/>
                </a:solidFill>
                <a:latin typeface="Dosis" pitchFamily="2" charset="0"/>
              </a:rPr>
              <a:t> </a:t>
            </a:r>
            <a:r>
              <a:rPr lang="en-US" dirty="0" err="1">
                <a:solidFill>
                  <a:schemeClr val="dk1"/>
                </a:solidFill>
                <a:latin typeface="Dosis" pitchFamily="2" charset="0"/>
              </a:rPr>
              <a:t>berfokus</a:t>
            </a:r>
            <a:r>
              <a:rPr lang="en-US" dirty="0">
                <a:solidFill>
                  <a:schemeClr val="dk1"/>
                </a:solidFill>
                <a:latin typeface="Dosis" pitchFamily="2" charset="0"/>
              </a:rPr>
              <a:t> </a:t>
            </a:r>
            <a:r>
              <a:rPr lang="en-US" dirty="0" err="1">
                <a:solidFill>
                  <a:schemeClr val="dk1"/>
                </a:solidFill>
                <a:latin typeface="Dosis" pitchFamily="2" charset="0"/>
              </a:rPr>
              <a:t>untuk</a:t>
            </a:r>
            <a:r>
              <a:rPr lang="en-US" dirty="0">
                <a:solidFill>
                  <a:schemeClr val="dk1"/>
                </a:solidFill>
                <a:latin typeface="Dosis" pitchFamily="2" charset="0"/>
              </a:rPr>
              <a:t> </a:t>
            </a:r>
            <a:r>
              <a:rPr lang="en-US" dirty="0" err="1">
                <a:solidFill>
                  <a:schemeClr val="dk1"/>
                </a:solidFill>
                <a:latin typeface="Dosis" pitchFamily="2" charset="0"/>
              </a:rPr>
              <a:t>melihat</a:t>
            </a:r>
            <a:r>
              <a:rPr lang="en-US" dirty="0">
                <a:solidFill>
                  <a:schemeClr val="dk1"/>
                </a:solidFill>
                <a:latin typeface="Dosis" pitchFamily="2" charset="0"/>
              </a:rPr>
              <a:t> </a:t>
            </a:r>
            <a:r>
              <a:rPr lang="en-US" dirty="0" err="1">
                <a:solidFill>
                  <a:schemeClr val="dk1"/>
                </a:solidFill>
                <a:latin typeface="Dosis" pitchFamily="2" charset="0"/>
              </a:rPr>
              <a:t>tren</a:t>
            </a:r>
            <a:r>
              <a:rPr lang="en-US" dirty="0">
                <a:solidFill>
                  <a:schemeClr val="dk1"/>
                </a:solidFill>
                <a:latin typeface="Dosis" pitchFamily="2" charset="0"/>
              </a:rPr>
              <a:t> </a:t>
            </a:r>
            <a:r>
              <a:rPr lang="en-US" dirty="0" err="1">
                <a:solidFill>
                  <a:schemeClr val="dk1"/>
                </a:solidFill>
                <a:latin typeface="Dosis" pitchFamily="2" charset="0"/>
              </a:rPr>
              <a:t>antara</a:t>
            </a:r>
            <a:r>
              <a:rPr lang="en-US" dirty="0">
                <a:solidFill>
                  <a:schemeClr val="dk1"/>
                </a:solidFill>
                <a:latin typeface="Dosis" pitchFamily="2" charset="0"/>
              </a:rPr>
              <a:t> </a:t>
            </a:r>
            <a:r>
              <a:rPr lang="en-US" dirty="0" err="1">
                <a:solidFill>
                  <a:schemeClr val="dk1"/>
                </a:solidFill>
                <a:latin typeface="Dosis" pitchFamily="2" charset="0"/>
              </a:rPr>
              <a:t>durasi</a:t>
            </a:r>
            <a:r>
              <a:rPr lang="en-US" dirty="0">
                <a:solidFill>
                  <a:schemeClr val="dk1"/>
                </a:solidFill>
                <a:latin typeface="Dosis" pitchFamily="2" charset="0"/>
              </a:rPr>
              <a:t> </a:t>
            </a:r>
            <a:r>
              <a:rPr lang="en-US" dirty="0" err="1">
                <a:solidFill>
                  <a:schemeClr val="dk1"/>
                </a:solidFill>
                <a:latin typeface="Dosis" pitchFamily="2" charset="0"/>
              </a:rPr>
              <a:t>menginap</a:t>
            </a:r>
            <a:r>
              <a:rPr lang="en-US" dirty="0">
                <a:solidFill>
                  <a:schemeClr val="dk1"/>
                </a:solidFill>
                <a:latin typeface="Dosis" pitchFamily="2" charset="0"/>
              </a:rPr>
              <a:t> </a:t>
            </a:r>
            <a:r>
              <a:rPr lang="en-US" dirty="0" err="1">
                <a:solidFill>
                  <a:schemeClr val="dk1"/>
                </a:solidFill>
                <a:latin typeface="Dosis" pitchFamily="2" charset="0"/>
              </a:rPr>
              <a:t>dengan</a:t>
            </a:r>
            <a:r>
              <a:rPr lang="en-US" dirty="0">
                <a:solidFill>
                  <a:schemeClr val="dk1"/>
                </a:solidFill>
                <a:latin typeface="Dosis" pitchFamily="2" charset="0"/>
              </a:rPr>
              <a:t> </a:t>
            </a:r>
            <a:r>
              <a:rPr lang="en-US" dirty="0" err="1">
                <a:solidFill>
                  <a:schemeClr val="dk1"/>
                </a:solidFill>
                <a:latin typeface="Dosis" pitchFamily="2" charset="0"/>
              </a:rPr>
              <a:t>tingkat</a:t>
            </a:r>
            <a:r>
              <a:rPr lang="en-US" dirty="0">
                <a:solidFill>
                  <a:schemeClr val="dk1"/>
                </a:solidFill>
                <a:latin typeface="Dosis" pitchFamily="2" charset="0"/>
              </a:rPr>
              <a:t> </a:t>
            </a:r>
            <a:r>
              <a:rPr lang="en-US" dirty="0" err="1">
                <a:solidFill>
                  <a:schemeClr val="dk1"/>
                </a:solidFill>
                <a:latin typeface="Dosis" pitchFamily="2" charset="0"/>
              </a:rPr>
              <a:t>pembatalan</a:t>
            </a:r>
            <a:r>
              <a:rPr lang="en-US" dirty="0">
                <a:solidFill>
                  <a:schemeClr val="dk1"/>
                </a:solidFill>
                <a:latin typeface="Dosis" pitchFamily="2" charset="0"/>
              </a:rPr>
              <a:t> </a:t>
            </a:r>
            <a:r>
              <a:rPr lang="en-US" dirty="0" err="1">
                <a:solidFill>
                  <a:schemeClr val="dk1"/>
                </a:solidFill>
                <a:latin typeface="Dosis" pitchFamily="2" charset="0"/>
              </a:rPr>
              <a:t>pemesanan</a:t>
            </a:r>
            <a:r>
              <a:rPr lang="en-US" dirty="0">
                <a:solidFill>
                  <a:schemeClr val="dk1"/>
                </a:solidFill>
                <a:latin typeface="Dosis" pitchFamily="2" charset="0"/>
              </a:rPr>
              <a:t> hotel.</a:t>
            </a:r>
            <a:r>
              <a:rPr lang="id-ID" dirty="0">
                <a:solidFill>
                  <a:schemeClr val="dk1"/>
                </a:solidFill>
                <a:latin typeface="Dosis" pitchFamily="2" charset="0"/>
              </a:rPr>
              <a:t> </a:t>
            </a:r>
            <a:endParaRPr dirty="0">
              <a:solidFill>
                <a:schemeClr val="dk1"/>
              </a:solidFill>
              <a:latin typeface="Dosis" pitchFamily="2" charset="0"/>
            </a:endParaRPr>
          </a:p>
        </p:txBody>
      </p:sp>
      <p:pic>
        <p:nvPicPr>
          <p:cNvPr id="9" name="Picture 8">
            <a:extLst>
              <a:ext uri="{FF2B5EF4-FFF2-40B4-BE49-F238E27FC236}">
                <a16:creationId xmlns:a16="http://schemas.microsoft.com/office/drawing/2014/main" id="{E7A24998-42FB-448B-A39A-ED7876292D9E}"/>
              </a:ext>
            </a:extLst>
          </p:cNvPr>
          <p:cNvPicPr>
            <a:picLocks noChangeAspect="1"/>
          </p:cNvPicPr>
          <p:nvPr/>
        </p:nvPicPr>
        <p:blipFill rotWithShape="1">
          <a:blip r:embed="rId3"/>
          <a:srcRect l="22737" r="15758"/>
          <a:stretch/>
        </p:blipFill>
        <p:spPr>
          <a:xfrm>
            <a:off x="957943" y="1862819"/>
            <a:ext cx="3069771" cy="3028950"/>
          </a:xfrm>
          <a:prstGeom prst="rect">
            <a:avLst/>
          </a:prstGeom>
        </p:spPr>
      </p:pic>
      <p:sp>
        <p:nvSpPr>
          <p:cNvPr id="10" name="TextBox 9">
            <a:extLst>
              <a:ext uri="{FF2B5EF4-FFF2-40B4-BE49-F238E27FC236}">
                <a16:creationId xmlns:a16="http://schemas.microsoft.com/office/drawing/2014/main" id="{2075D5CE-C8A1-47DA-BB7F-FBF4B18A43EE}"/>
              </a:ext>
            </a:extLst>
          </p:cNvPr>
          <p:cNvSpPr txBox="1"/>
          <p:nvPr/>
        </p:nvSpPr>
        <p:spPr>
          <a:xfrm>
            <a:off x="2841170" y="3298373"/>
            <a:ext cx="9813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400" b="0" i="0" u="none" strike="noStrike" kern="0" cap="none" spc="0" normalizeH="0" baseline="0" noProof="0" dirty="0">
                <a:ln>
                  <a:noFill/>
                </a:ln>
                <a:solidFill>
                  <a:srgbClr val="FFFFFF"/>
                </a:solidFill>
                <a:effectLst/>
                <a:uLnTx/>
                <a:uFillTx/>
                <a:latin typeface="Arial"/>
                <a:cs typeface="Arial"/>
                <a:sym typeface="Arial"/>
              </a:rPr>
              <a:t>Cancelled</a:t>
            </a: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13" name="TextBox 12">
            <a:extLst>
              <a:ext uri="{FF2B5EF4-FFF2-40B4-BE49-F238E27FC236}">
                <a16:creationId xmlns:a16="http://schemas.microsoft.com/office/drawing/2014/main" id="{E210DBE5-DE9A-4366-892F-8B2A05E20C64}"/>
              </a:ext>
            </a:extLst>
          </p:cNvPr>
          <p:cNvSpPr txBox="1"/>
          <p:nvPr/>
        </p:nvSpPr>
        <p:spPr>
          <a:xfrm>
            <a:off x="1251856" y="2775153"/>
            <a:ext cx="98135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400" b="0" i="0" u="none" strike="noStrike" kern="0" cap="none" spc="0" normalizeH="0" baseline="0" noProof="0" dirty="0">
                <a:ln>
                  <a:noFill/>
                </a:ln>
                <a:solidFill>
                  <a:srgbClr val="FFFFFF"/>
                </a:solidFill>
                <a:effectLst/>
                <a:uLnTx/>
                <a:uFillTx/>
                <a:latin typeface="Arial"/>
                <a:cs typeface="Arial"/>
                <a:sym typeface="Arial"/>
              </a:rPr>
              <a:t>Not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400" b="0" i="0" u="none" strike="noStrike" kern="0" cap="none" spc="0" normalizeH="0" baseline="0" noProof="0" dirty="0">
                <a:ln>
                  <a:noFill/>
                </a:ln>
                <a:solidFill>
                  <a:srgbClr val="FFFFFF"/>
                </a:solidFill>
                <a:effectLst/>
                <a:uLnTx/>
                <a:uFillTx/>
                <a:latin typeface="Arial"/>
                <a:cs typeface="Arial"/>
                <a:sym typeface="Arial"/>
              </a:rPr>
              <a:t>Cancelled</a:t>
            </a: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p:txBody>
      </p:sp>
      <p:pic>
        <p:nvPicPr>
          <p:cNvPr id="12" name="Picture 11">
            <a:extLst>
              <a:ext uri="{FF2B5EF4-FFF2-40B4-BE49-F238E27FC236}">
                <a16:creationId xmlns:a16="http://schemas.microsoft.com/office/drawing/2014/main" id="{8E133E1F-E2FB-4BB3-9DD0-37E48AA03647}"/>
              </a:ext>
            </a:extLst>
          </p:cNvPr>
          <p:cNvPicPr>
            <a:picLocks noChangeAspect="1"/>
          </p:cNvPicPr>
          <p:nvPr/>
        </p:nvPicPr>
        <p:blipFill rotWithShape="1">
          <a:blip r:embed="rId4"/>
          <a:srcRect l="15272" r="9184"/>
          <a:stretch/>
        </p:blipFill>
        <p:spPr>
          <a:xfrm>
            <a:off x="5116288" y="1862819"/>
            <a:ext cx="3067168" cy="3028950"/>
          </a:xfrm>
          <a:prstGeom prst="ellipse">
            <a:avLst/>
          </a:prstGeom>
          <a:ln w="63500" cap="rnd">
            <a:noFill/>
          </a:ln>
          <a:effectLst>
            <a:outerShdw blurRad="381000" dist="292100" dir="5400000" sx="-80000" sy="-18000" rotWithShape="0">
              <a:srgbClr val="000000">
                <a:alpha val="22000"/>
              </a:srgbClr>
            </a:outerShdw>
          </a:effectLst>
        </p:spPr>
      </p:pic>
      <p:sp>
        <p:nvSpPr>
          <p:cNvPr id="19" name="TextBox 18">
            <a:extLst>
              <a:ext uri="{FF2B5EF4-FFF2-40B4-BE49-F238E27FC236}">
                <a16:creationId xmlns:a16="http://schemas.microsoft.com/office/drawing/2014/main" id="{53829DAE-2157-4940-A85C-25B788EBF97C}"/>
              </a:ext>
            </a:extLst>
          </p:cNvPr>
          <p:cNvSpPr txBox="1"/>
          <p:nvPr/>
        </p:nvSpPr>
        <p:spPr>
          <a:xfrm>
            <a:off x="6847104" y="2960912"/>
            <a:ext cx="9813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400" b="0" i="0" u="none" strike="noStrike" kern="0" cap="none" spc="0" normalizeH="0" baseline="0" noProof="0" dirty="0">
                <a:ln>
                  <a:noFill/>
                </a:ln>
                <a:solidFill>
                  <a:srgbClr val="FFFFFF"/>
                </a:solidFill>
                <a:effectLst/>
                <a:uLnTx/>
                <a:uFillTx/>
                <a:latin typeface="Arial"/>
                <a:cs typeface="Arial"/>
                <a:sym typeface="Arial"/>
              </a:rPr>
              <a:t>Cancelled</a:t>
            </a: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20" name="TextBox 19">
            <a:extLst>
              <a:ext uri="{FF2B5EF4-FFF2-40B4-BE49-F238E27FC236}">
                <a16:creationId xmlns:a16="http://schemas.microsoft.com/office/drawing/2014/main" id="{576F4485-B4D8-4507-9373-7F66D10521EC}"/>
              </a:ext>
            </a:extLst>
          </p:cNvPr>
          <p:cNvSpPr txBox="1"/>
          <p:nvPr/>
        </p:nvSpPr>
        <p:spPr>
          <a:xfrm>
            <a:off x="5420261" y="3036763"/>
            <a:ext cx="98135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400" b="0" i="0" u="none" strike="noStrike" kern="0" cap="none" spc="0" normalizeH="0" baseline="0" noProof="0" dirty="0">
                <a:ln>
                  <a:noFill/>
                </a:ln>
                <a:solidFill>
                  <a:srgbClr val="FFFFFF"/>
                </a:solidFill>
                <a:effectLst/>
                <a:uLnTx/>
                <a:uFillTx/>
                <a:latin typeface="Arial"/>
                <a:cs typeface="Arial"/>
                <a:sym typeface="Arial"/>
              </a:rPr>
              <a:t>Not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400" b="0" i="0" u="none" strike="noStrike" kern="0" cap="none" spc="0" normalizeH="0" baseline="0" noProof="0" dirty="0">
                <a:ln>
                  <a:noFill/>
                </a:ln>
                <a:solidFill>
                  <a:srgbClr val="FFFFFF"/>
                </a:solidFill>
                <a:effectLst/>
                <a:uLnTx/>
                <a:uFillTx/>
                <a:latin typeface="Arial"/>
                <a:cs typeface="Arial"/>
                <a:sym typeface="Arial"/>
              </a:rPr>
              <a:t>Cancelled</a:t>
            </a: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90F8731E-C3B5-4496-BF28-BFA9FD7E169E}"/>
              </a:ext>
            </a:extLst>
          </p:cNvPr>
          <p:cNvSpPr txBox="1"/>
          <p:nvPr/>
        </p:nvSpPr>
        <p:spPr>
          <a:xfrm>
            <a:off x="1946564" y="1478844"/>
            <a:ext cx="10230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a:ln>
                  <a:noFill/>
                </a:ln>
                <a:solidFill>
                  <a:srgbClr val="000000"/>
                </a:solidFill>
                <a:effectLst/>
                <a:uLnTx/>
                <a:uFillTx/>
                <a:latin typeface="Dosis" pitchFamily="2" charset="0"/>
                <a:sym typeface="Arial"/>
              </a:rPr>
              <a:t>City Hotel</a:t>
            </a:r>
            <a:endParaRPr kumimoji="0" lang="en-US" sz="1800" b="0" i="0" u="none" strike="noStrike" kern="0" cap="none" spc="0" normalizeH="0" baseline="0" noProof="0" dirty="0">
              <a:ln>
                <a:noFill/>
              </a:ln>
              <a:solidFill>
                <a:srgbClr val="000000"/>
              </a:solidFill>
              <a:effectLst/>
              <a:uLnTx/>
              <a:uFillTx/>
              <a:latin typeface="Dosis" pitchFamily="2" charset="0"/>
              <a:sym typeface="Arial"/>
            </a:endParaRPr>
          </a:p>
        </p:txBody>
      </p:sp>
      <p:sp>
        <p:nvSpPr>
          <p:cNvPr id="22" name="TextBox 21">
            <a:extLst>
              <a:ext uri="{FF2B5EF4-FFF2-40B4-BE49-F238E27FC236}">
                <a16:creationId xmlns:a16="http://schemas.microsoft.com/office/drawing/2014/main" id="{04AF618F-57AC-42A0-8747-DF9208F88FA5}"/>
              </a:ext>
            </a:extLst>
          </p:cNvPr>
          <p:cNvSpPr txBox="1"/>
          <p:nvPr/>
        </p:nvSpPr>
        <p:spPr>
          <a:xfrm>
            <a:off x="6027560" y="1467954"/>
            <a:ext cx="126509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a:ln>
                  <a:noFill/>
                </a:ln>
                <a:solidFill>
                  <a:srgbClr val="000000"/>
                </a:solidFill>
                <a:effectLst/>
                <a:uLnTx/>
                <a:uFillTx/>
                <a:latin typeface="Dosis" pitchFamily="2" charset="0"/>
                <a:sym typeface="Arial"/>
              </a:rPr>
              <a:t>Resort Hotel</a:t>
            </a:r>
            <a:endParaRPr kumimoji="0" lang="en-US" sz="1800" b="0" i="0" u="none" strike="noStrike" kern="0" cap="none" spc="0" normalizeH="0" baseline="0" noProof="0" dirty="0">
              <a:ln>
                <a:noFill/>
              </a:ln>
              <a:solidFill>
                <a:srgbClr val="000000"/>
              </a:solidFill>
              <a:effectLst/>
              <a:uLnTx/>
              <a:uFillTx/>
              <a:latin typeface="Dosis" pitchFamily="2" charset="0"/>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889"/>
            <a:ext cx="8055429" cy="5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Impact Analysis of Stay Duration on Hotel Bookings Cancellation Rates</a:t>
            </a:r>
            <a:endParaRPr sz="1798" b="1"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699" y="823775"/>
            <a:ext cx="8483957" cy="40986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id-ID" dirty="0">
                <a:solidFill>
                  <a:schemeClr val="dk1"/>
                </a:solidFill>
                <a:latin typeface="Dosis" pitchFamily="2" charset="0"/>
              </a:rPr>
              <a:t>Walaupun Hotel City memiliki tingkat pemesanan yang lebih tinggi daripada Hotel Resort, akan tetapi hal tersbut berbanding lurus dengan tingkat pembatalannya. Hal ini menunjukkan bahwa banyak pelanggan yang memesan City Hotel cenderung lebih sering membatalkan pesanannya.</a:t>
            </a:r>
          </a:p>
          <a:p>
            <a:pPr marL="0" lvl="0" indent="0" algn="ctr" rtl="0">
              <a:spcBef>
                <a:spcPts val="0"/>
              </a:spcBef>
              <a:spcAft>
                <a:spcPts val="1200"/>
              </a:spcAft>
              <a:buNone/>
            </a:pPr>
            <a:r>
              <a:rPr lang="id-ID" dirty="0">
                <a:solidFill>
                  <a:schemeClr val="dk1"/>
                </a:solidFill>
                <a:latin typeface="Dosis" pitchFamily="2" charset="0"/>
              </a:rPr>
              <a:t>Dikarenakan Hotel City banyak berpusat di daerah perkotaan dengan berkawasan bisnis, maka terkadang banyak kegiatan bisnis yang harus diatur, serta pengaruh faktor lain. Oleh karena itulah banyak pelanggan yang membatalkan pesanan mereka.</a:t>
            </a:r>
          </a:p>
          <a:p>
            <a:pPr marL="0" lvl="0" indent="0" algn="ctr" rtl="0">
              <a:spcBef>
                <a:spcPts val="0"/>
              </a:spcBef>
              <a:spcAft>
                <a:spcPts val="1200"/>
              </a:spcAft>
              <a:buNone/>
            </a:pPr>
            <a:r>
              <a:rPr lang="id-ID" dirty="0">
                <a:solidFill>
                  <a:schemeClr val="dk1"/>
                </a:solidFill>
                <a:latin typeface="Dosis" pitchFamily="2" charset="0"/>
              </a:rPr>
              <a:t>Namun apakah hal tersebut berpengaruh terhadap durasi menginapnya?</a:t>
            </a:r>
            <a:endParaRPr dirty="0">
              <a:solidFill>
                <a:schemeClr val="dk1"/>
              </a:solidFill>
              <a:latin typeface="Dosis" pitchFamily="2" charset="0"/>
            </a:endParaRPr>
          </a:p>
        </p:txBody>
      </p:sp>
    </p:spTree>
    <p:extLst>
      <p:ext uri="{BB962C8B-B14F-4D97-AF65-F5344CB8AC3E}">
        <p14:creationId xmlns:p14="http://schemas.microsoft.com/office/powerpoint/2010/main" val="23254789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896</Words>
  <Application>Microsoft Office PowerPoint</Application>
  <PresentationFormat>On-screen Show (16:9)</PresentationFormat>
  <Paragraphs>53</Paragraphs>
  <Slides>11</Slides>
  <Notes>11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Dosis</vt:lpstr>
      <vt:lpstr>Roboto</vt:lpstr>
      <vt:lpstr>Arial</vt:lpstr>
      <vt:lpstr>Nunito</vt:lpstr>
      <vt:lpstr>Simple Light</vt:lpstr>
      <vt:lpstr>Simple Light</vt:lpstr>
      <vt:lpstr>Investigate Business Hotel using Data Visualization</vt:lpstr>
      <vt:lpstr>Overview</vt:lpstr>
      <vt:lpstr>Data Preprocessing</vt:lpstr>
      <vt:lpstr>Monthly Hotel Booking Analysis Based on Hotel Type</vt:lpstr>
      <vt:lpstr>Monthly Hotel Booking Analysis Based on Hotel Type</vt:lpstr>
      <vt:lpstr>Monthly Hotel Booking Analysis Based on Hotel Type</vt:lpstr>
      <vt:lpstr>Monthly Hotel Booking Analysis Based on Hotel Type</vt:lpstr>
      <vt:lpstr>Impact Analysis of Stay Duration on Hotel Bookings Cancellation Rates</vt:lpstr>
      <vt:lpstr>Impact Analysis of Stay Duration on Hotel Bookings Cancellation Rates</vt:lpstr>
      <vt:lpstr>Impact Analysis of Stay Duration on Hotel Bookings Cancellation Rates</vt:lpstr>
      <vt:lpstr>Impact Analysis of Lead Time on Hotel Bookings Cancellation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Bintang Sirius</cp:lastModifiedBy>
  <cp:revision>8</cp:revision>
  <dcterms:modified xsi:type="dcterms:W3CDTF">2024-07-29T06:19:13Z</dcterms:modified>
</cp:coreProperties>
</file>